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IBM Plex Sans Condensed" panose="020B0506050203000203" pitchFamily="34" charset="0"/>
      <p:regular r:id="rId12"/>
      <p:bold r:id="rId13"/>
    </p:embeddedFont>
    <p:embeddedFont>
      <p:font typeface="IBM Plex Sans Condensed Bold" panose="020B0604020202020204" charset="0"/>
      <p:regular r:id="rId14"/>
      <p:bold r:id="rId15"/>
    </p:embeddedFont>
    <p:embeddedFont>
      <p:font typeface="Tek Tall Arabic" panose="020B0604020202020204" charset="-78"/>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png"/><Relationship Id="rId7"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1919"/>
        </a:solidFill>
        <a:effectLst/>
      </p:bgPr>
    </p:bg>
    <p:spTree>
      <p:nvGrpSpPr>
        <p:cNvPr id="1" name=""/>
        <p:cNvGrpSpPr/>
        <p:nvPr/>
      </p:nvGrpSpPr>
      <p:grpSpPr>
        <a:xfrm>
          <a:off x="0" y="0"/>
          <a:ext cx="0" cy="0"/>
          <a:chOff x="0" y="0"/>
          <a:chExt cx="0" cy="0"/>
        </a:xfrm>
      </p:grpSpPr>
      <p:grpSp>
        <p:nvGrpSpPr>
          <p:cNvPr id="2" name="Group 2"/>
          <p:cNvGrpSpPr/>
          <p:nvPr/>
        </p:nvGrpSpPr>
        <p:grpSpPr>
          <a:xfrm>
            <a:off x="6273476" y="-246337"/>
            <a:ext cx="12327937" cy="10779673"/>
            <a:chOff x="0" y="0"/>
            <a:chExt cx="16437249" cy="14372898"/>
          </a:xfrm>
        </p:grpSpPr>
        <p:pic>
          <p:nvPicPr>
            <p:cNvPr id="3" name="Picture 3"/>
            <p:cNvPicPr>
              <a:picLocks noChangeAspect="1"/>
            </p:cNvPicPr>
            <p:nvPr/>
          </p:nvPicPr>
          <p:blipFill>
            <a:blip r:embed="rId2"/>
            <a:srcRect l="670" r="670"/>
            <a:stretch>
              <a:fillRect/>
            </a:stretch>
          </p:blipFill>
          <p:spPr>
            <a:xfrm>
              <a:off x="0" y="0"/>
              <a:ext cx="16437249" cy="14372898"/>
            </a:xfrm>
            <a:prstGeom prst="rect">
              <a:avLst/>
            </a:prstGeom>
          </p:spPr>
        </p:pic>
      </p:grpSp>
      <p:grpSp>
        <p:nvGrpSpPr>
          <p:cNvPr id="4" name="Group 4"/>
          <p:cNvGrpSpPr/>
          <p:nvPr/>
        </p:nvGrpSpPr>
        <p:grpSpPr>
          <a:xfrm>
            <a:off x="-1447222" y="0"/>
            <a:ext cx="8333636" cy="10533337"/>
            <a:chOff x="0" y="0"/>
            <a:chExt cx="2194867" cy="2774212"/>
          </a:xfrm>
        </p:grpSpPr>
        <p:sp>
          <p:nvSpPr>
            <p:cNvPr id="5" name="Freeform 5"/>
            <p:cNvSpPr/>
            <p:nvPr/>
          </p:nvSpPr>
          <p:spPr>
            <a:xfrm>
              <a:off x="0" y="0"/>
              <a:ext cx="2194867" cy="2774212"/>
            </a:xfrm>
            <a:custGeom>
              <a:avLst/>
              <a:gdLst/>
              <a:ahLst/>
              <a:cxnLst/>
              <a:rect l="l" t="t" r="r" b="b"/>
              <a:pathLst>
                <a:path w="2194867" h="2774212">
                  <a:moveTo>
                    <a:pt x="0" y="0"/>
                  </a:moveTo>
                  <a:lnTo>
                    <a:pt x="2194867" y="0"/>
                  </a:lnTo>
                  <a:lnTo>
                    <a:pt x="2194867" y="2774212"/>
                  </a:lnTo>
                  <a:lnTo>
                    <a:pt x="0" y="2774212"/>
                  </a:lnTo>
                  <a:close/>
                </a:path>
              </a:pathLst>
            </a:custGeom>
            <a:solidFill>
              <a:srgbClr val="1B1919"/>
            </a:solidFill>
          </p:spPr>
          <p:txBody>
            <a:bodyPr/>
            <a:lstStyle/>
            <a:p>
              <a:endParaRPr lang="nl-NL"/>
            </a:p>
          </p:txBody>
        </p:sp>
        <p:sp>
          <p:nvSpPr>
            <p:cNvPr id="6" name="TextBox 6"/>
            <p:cNvSpPr txBox="1"/>
            <p:nvPr/>
          </p:nvSpPr>
          <p:spPr>
            <a:xfrm>
              <a:off x="0" y="-47625"/>
              <a:ext cx="2194867" cy="2821837"/>
            </a:xfrm>
            <a:prstGeom prst="rect">
              <a:avLst/>
            </a:prstGeom>
          </p:spPr>
          <p:txBody>
            <a:bodyPr lIns="50800" tIns="50800" rIns="50800" bIns="50800" rtlCol="0" anchor="ctr"/>
            <a:lstStyle/>
            <a:p>
              <a:pPr algn="ctr">
                <a:lnSpc>
                  <a:spcPts val="3219"/>
                </a:lnSpc>
              </a:pPr>
              <a:endParaRPr/>
            </a:p>
          </p:txBody>
        </p:sp>
      </p:grpSp>
      <p:sp>
        <p:nvSpPr>
          <p:cNvPr id="7" name="Freeform 7"/>
          <p:cNvSpPr/>
          <p:nvPr/>
        </p:nvSpPr>
        <p:spPr>
          <a:xfrm>
            <a:off x="6709812" y="-486797"/>
            <a:ext cx="6244511" cy="11260594"/>
          </a:xfrm>
          <a:custGeom>
            <a:avLst/>
            <a:gdLst/>
            <a:ahLst/>
            <a:cxnLst/>
            <a:rect l="l" t="t" r="r" b="b"/>
            <a:pathLst>
              <a:path w="6244511" h="11260594">
                <a:moveTo>
                  <a:pt x="0" y="0"/>
                </a:moveTo>
                <a:lnTo>
                  <a:pt x="6244511" y="0"/>
                </a:lnTo>
                <a:lnTo>
                  <a:pt x="6244511" y="11260594"/>
                </a:lnTo>
                <a:lnTo>
                  <a:pt x="0" y="112605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8" name="AutoShape 8"/>
          <p:cNvSpPr/>
          <p:nvPr/>
        </p:nvSpPr>
        <p:spPr>
          <a:xfrm flipV="1">
            <a:off x="-1894829" y="7966419"/>
            <a:ext cx="11524680" cy="0"/>
          </a:xfrm>
          <a:prstGeom prst="line">
            <a:avLst/>
          </a:prstGeom>
          <a:ln w="38100" cap="flat">
            <a:solidFill>
              <a:srgbClr val="FFFFFF"/>
            </a:solidFill>
            <a:prstDash val="solid"/>
            <a:headEnd type="none" w="sm" len="sm"/>
            <a:tailEnd type="none" w="sm" len="sm"/>
          </a:ln>
        </p:spPr>
        <p:txBody>
          <a:bodyPr/>
          <a:lstStyle/>
          <a:p>
            <a:endParaRPr lang="nl-NL"/>
          </a:p>
        </p:txBody>
      </p:sp>
      <p:sp>
        <p:nvSpPr>
          <p:cNvPr id="9" name="TextBox 9"/>
          <p:cNvSpPr txBox="1"/>
          <p:nvPr/>
        </p:nvSpPr>
        <p:spPr>
          <a:xfrm>
            <a:off x="498893" y="8588426"/>
            <a:ext cx="9622496" cy="1415948"/>
          </a:xfrm>
          <a:prstGeom prst="rect">
            <a:avLst/>
          </a:prstGeom>
        </p:spPr>
        <p:txBody>
          <a:bodyPr lIns="0" tIns="0" rIns="0" bIns="0" rtlCol="0" anchor="t">
            <a:spAutoFit/>
          </a:bodyPr>
          <a:lstStyle/>
          <a:p>
            <a:pPr algn="l">
              <a:lnSpc>
                <a:spcPts val="10819"/>
              </a:lnSpc>
            </a:pPr>
            <a:r>
              <a:rPr lang="en-US" sz="9836">
                <a:solidFill>
                  <a:srgbClr val="C89F65"/>
                </a:solidFill>
                <a:latin typeface="Tek Tall Arabic"/>
                <a:ea typeface="Tek Tall Arabic"/>
                <a:cs typeface="Tek Tall Arabic"/>
                <a:sym typeface="Tek Tall Arabic"/>
              </a:rPr>
              <a:t>BPV EN DIPLOMA FRAUDE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B1919"/>
        </a:solidFill>
        <a:effectLst/>
      </p:bgPr>
    </p:bg>
    <p:spTree>
      <p:nvGrpSpPr>
        <p:cNvPr id="1" name=""/>
        <p:cNvGrpSpPr/>
        <p:nvPr/>
      </p:nvGrpSpPr>
      <p:grpSpPr>
        <a:xfrm>
          <a:off x="0" y="0"/>
          <a:ext cx="0" cy="0"/>
          <a:chOff x="0" y="0"/>
          <a:chExt cx="0" cy="0"/>
        </a:xfrm>
      </p:grpSpPr>
      <p:sp>
        <p:nvSpPr>
          <p:cNvPr id="2" name="Freeform 2"/>
          <p:cNvSpPr/>
          <p:nvPr/>
        </p:nvSpPr>
        <p:spPr>
          <a:xfrm>
            <a:off x="10490445" y="5544108"/>
            <a:ext cx="5574772" cy="3714192"/>
          </a:xfrm>
          <a:custGeom>
            <a:avLst/>
            <a:gdLst/>
            <a:ahLst/>
            <a:cxnLst/>
            <a:rect l="l" t="t" r="r" b="b"/>
            <a:pathLst>
              <a:path w="5574772" h="3714192">
                <a:moveTo>
                  <a:pt x="0" y="0"/>
                </a:moveTo>
                <a:lnTo>
                  <a:pt x="5574772" y="0"/>
                </a:lnTo>
                <a:lnTo>
                  <a:pt x="5574772" y="3714192"/>
                </a:lnTo>
                <a:lnTo>
                  <a:pt x="0" y="3714192"/>
                </a:lnTo>
                <a:lnTo>
                  <a:pt x="0" y="0"/>
                </a:lnTo>
                <a:close/>
              </a:path>
            </a:pathLst>
          </a:custGeom>
          <a:blipFill>
            <a:blip r:embed="rId2"/>
            <a:stretch>
              <a:fillRect/>
            </a:stretch>
          </a:blipFill>
        </p:spPr>
        <p:txBody>
          <a:bodyPr/>
          <a:lstStyle/>
          <a:p>
            <a:endParaRPr lang="nl-NL"/>
          </a:p>
        </p:txBody>
      </p:sp>
      <p:grpSp>
        <p:nvGrpSpPr>
          <p:cNvPr id="3" name="Group 3"/>
          <p:cNvGrpSpPr/>
          <p:nvPr/>
        </p:nvGrpSpPr>
        <p:grpSpPr>
          <a:xfrm rot="880271">
            <a:off x="15164622" y="7686070"/>
            <a:ext cx="2581865" cy="2581865"/>
            <a:chOff x="0" y="0"/>
            <a:chExt cx="558800" cy="558800"/>
          </a:xfrm>
        </p:grpSpPr>
        <p:sp>
          <p:nvSpPr>
            <p:cNvPr id="4" name="Freeform 4"/>
            <p:cNvSpPr/>
            <p:nvPr/>
          </p:nvSpPr>
          <p:spPr>
            <a:xfrm>
              <a:off x="0" y="0"/>
              <a:ext cx="558800" cy="558800"/>
            </a:xfrm>
            <a:custGeom>
              <a:avLst/>
              <a:gdLst/>
              <a:ahLst/>
              <a:cxnLst/>
              <a:rect l="l" t="t" r="r" b="b"/>
              <a:pathLst>
                <a:path w="558800" h="558800">
                  <a:moveTo>
                    <a:pt x="33042" y="234291"/>
                  </a:moveTo>
                  <a:cubicBezTo>
                    <a:pt x="49299" y="253840"/>
                    <a:pt x="49332" y="305706"/>
                    <a:pt x="33167" y="325331"/>
                  </a:cubicBezTo>
                  <a:cubicBezTo>
                    <a:pt x="12843" y="350003"/>
                    <a:pt x="669" y="381568"/>
                    <a:pt x="669" y="415884"/>
                  </a:cubicBezTo>
                  <a:cubicBezTo>
                    <a:pt x="669" y="495135"/>
                    <a:pt x="64865" y="558800"/>
                    <a:pt x="143251" y="558800"/>
                  </a:cubicBezTo>
                  <a:cubicBezTo>
                    <a:pt x="177745" y="558800"/>
                    <a:pt x="209318" y="546669"/>
                    <a:pt x="233976" y="526404"/>
                  </a:cubicBezTo>
                  <a:cubicBezTo>
                    <a:pt x="253647" y="510238"/>
                    <a:pt x="305827" y="510235"/>
                    <a:pt x="325498" y="526401"/>
                  </a:cubicBezTo>
                  <a:cubicBezTo>
                    <a:pt x="350157" y="546668"/>
                    <a:pt x="381730" y="558800"/>
                    <a:pt x="416232" y="558800"/>
                  </a:cubicBezTo>
                  <a:cubicBezTo>
                    <a:pt x="494618" y="558800"/>
                    <a:pt x="558800" y="495135"/>
                    <a:pt x="558800" y="415884"/>
                  </a:cubicBezTo>
                  <a:cubicBezTo>
                    <a:pt x="558800" y="381312"/>
                    <a:pt x="546247" y="349534"/>
                    <a:pt x="525581" y="324782"/>
                  </a:cubicBezTo>
                  <a:cubicBezTo>
                    <a:pt x="509342" y="305335"/>
                    <a:pt x="509342" y="254131"/>
                    <a:pt x="525556" y="234663"/>
                  </a:cubicBezTo>
                  <a:cubicBezTo>
                    <a:pt x="546238" y="209831"/>
                    <a:pt x="558800" y="177872"/>
                    <a:pt x="558800" y="142916"/>
                  </a:cubicBezTo>
                  <a:cubicBezTo>
                    <a:pt x="558800" y="64349"/>
                    <a:pt x="494618" y="0"/>
                    <a:pt x="416232" y="0"/>
                  </a:cubicBezTo>
                  <a:cubicBezTo>
                    <a:pt x="382027" y="0"/>
                    <a:pt x="350824" y="11865"/>
                    <a:pt x="326295" y="31724"/>
                  </a:cubicBezTo>
                  <a:cubicBezTo>
                    <a:pt x="306327" y="47891"/>
                    <a:pt x="252153" y="47709"/>
                    <a:pt x="232185" y="31544"/>
                  </a:cubicBezTo>
                  <a:cubicBezTo>
                    <a:pt x="207787" y="11793"/>
                    <a:pt x="176670" y="0"/>
                    <a:pt x="142568" y="0"/>
                  </a:cubicBezTo>
                  <a:cubicBezTo>
                    <a:pt x="64181" y="0"/>
                    <a:pt x="0" y="64349"/>
                    <a:pt x="0" y="142916"/>
                  </a:cubicBezTo>
                  <a:cubicBezTo>
                    <a:pt x="0" y="177697"/>
                    <a:pt x="12437" y="209512"/>
                    <a:pt x="33042" y="234291"/>
                  </a:cubicBezTo>
                  <a:close/>
                </a:path>
              </a:pathLst>
            </a:custGeom>
            <a:solidFill>
              <a:srgbClr val="E8CF4B"/>
            </a:solidFill>
          </p:spPr>
          <p:txBody>
            <a:bodyPr/>
            <a:lstStyle/>
            <a:p>
              <a:endParaRPr lang="nl-NL"/>
            </a:p>
          </p:txBody>
        </p:sp>
        <p:sp>
          <p:nvSpPr>
            <p:cNvPr id="5" name="TextBox 5"/>
            <p:cNvSpPr txBox="1"/>
            <p:nvPr/>
          </p:nvSpPr>
          <p:spPr>
            <a:xfrm>
              <a:off x="44450" y="-3175"/>
              <a:ext cx="469900" cy="517525"/>
            </a:xfrm>
            <a:prstGeom prst="rect">
              <a:avLst/>
            </a:prstGeom>
          </p:spPr>
          <p:txBody>
            <a:bodyPr lIns="50800" tIns="50800" rIns="50800" bIns="50800" rtlCol="0" anchor="ctr"/>
            <a:lstStyle/>
            <a:p>
              <a:pPr algn="ctr">
                <a:lnSpc>
                  <a:spcPts val="3219"/>
                </a:lnSpc>
              </a:pPr>
              <a:r>
                <a:rPr lang="en-US" sz="2299">
                  <a:solidFill>
                    <a:srgbClr val="000000"/>
                  </a:solidFill>
                  <a:latin typeface="IBM Plex Sans Condensed"/>
                  <a:ea typeface="IBM Plex Sans Condensed"/>
                  <a:cs typeface="IBM Plex Sans Condensed"/>
                  <a:sym typeface="IBM Plex Sans Condensed"/>
                </a:rPr>
                <a:t>In een groepje van </a:t>
              </a:r>
            </a:p>
            <a:p>
              <a:pPr algn="ctr">
                <a:lnSpc>
                  <a:spcPts val="3219"/>
                </a:lnSpc>
              </a:pPr>
              <a:r>
                <a:rPr lang="en-US" sz="2299">
                  <a:solidFill>
                    <a:srgbClr val="000000"/>
                  </a:solidFill>
                  <a:latin typeface="IBM Plex Sans Condensed"/>
                  <a:ea typeface="IBM Plex Sans Condensed"/>
                  <a:cs typeface="IBM Plex Sans Condensed"/>
                  <a:sym typeface="IBM Plex Sans Condensed"/>
                </a:rPr>
                <a:t>3 á 4</a:t>
              </a:r>
            </a:p>
          </p:txBody>
        </p:sp>
      </p:grpSp>
      <p:sp>
        <p:nvSpPr>
          <p:cNvPr id="6" name="Freeform 6"/>
          <p:cNvSpPr/>
          <p:nvPr/>
        </p:nvSpPr>
        <p:spPr>
          <a:xfrm rot="-972797">
            <a:off x="1060092" y="465087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7" name="TextBox 7"/>
          <p:cNvSpPr txBox="1"/>
          <p:nvPr/>
        </p:nvSpPr>
        <p:spPr>
          <a:xfrm>
            <a:off x="567462" y="641660"/>
            <a:ext cx="8315320" cy="1238250"/>
          </a:xfrm>
          <a:prstGeom prst="rect">
            <a:avLst/>
          </a:prstGeom>
        </p:spPr>
        <p:txBody>
          <a:bodyPr lIns="0" tIns="0" rIns="0" bIns="0" rtlCol="0" anchor="t">
            <a:spAutoFit/>
          </a:bodyPr>
          <a:lstStyle/>
          <a:p>
            <a:pPr algn="l">
              <a:lnSpc>
                <a:spcPts val="9600"/>
              </a:lnSpc>
            </a:pPr>
            <a:r>
              <a:rPr lang="en-US" sz="8000">
                <a:solidFill>
                  <a:srgbClr val="C89F65"/>
                </a:solidFill>
                <a:latin typeface="Tek Tall Arabic"/>
                <a:ea typeface="Tek Tall Arabic"/>
                <a:cs typeface="Tek Tall Arabic"/>
                <a:sym typeface="Tek Tall Arabic"/>
              </a:rPr>
              <a:t>DIT GEZEGD HEBBENDE...</a:t>
            </a:r>
          </a:p>
        </p:txBody>
      </p:sp>
      <p:sp>
        <p:nvSpPr>
          <p:cNvPr id="8" name="TextBox 8"/>
          <p:cNvSpPr txBox="1"/>
          <p:nvPr/>
        </p:nvSpPr>
        <p:spPr>
          <a:xfrm>
            <a:off x="567462" y="2568006"/>
            <a:ext cx="10753453" cy="1210787"/>
          </a:xfrm>
          <a:prstGeom prst="rect">
            <a:avLst/>
          </a:prstGeom>
        </p:spPr>
        <p:txBody>
          <a:bodyPr lIns="0" tIns="0" rIns="0" bIns="0" rtlCol="0" anchor="t">
            <a:spAutoFit/>
          </a:bodyPr>
          <a:lstStyle/>
          <a:p>
            <a:pPr algn="l">
              <a:lnSpc>
                <a:spcPts val="3219"/>
              </a:lnSpc>
            </a:pPr>
            <a:r>
              <a:rPr lang="en-US" sz="2299">
                <a:solidFill>
                  <a:srgbClr val="FFFFFF"/>
                </a:solidFill>
                <a:latin typeface="IBM Plex Sans Condensed"/>
                <a:ea typeface="IBM Plex Sans Condensed"/>
                <a:cs typeface="IBM Plex Sans Condensed"/>
                <a:sym typeface="IBM Plex Sans Condensed"/>
              </a:rPr>
              <a:t>Zijn er twee vragen waarmee we een start gaan maken:</a:t>
            </a:r>
          </a:p>
          <a:p>
            <a:pPr algn="l">
              <a:lnSpc>
                <a:spcPts val="3219"/>
              </a:lnSpc>
            </a:pPr>
            <a:endParaRPr lang="en-US" sz="2299">
              <a:solidFill>
                <a:srgbClr val="FFFFFF"/>
              </a:solidFill>
              <a:latin typeface="IBM Plex Sans Condensed"/>
              <a:ea typeface="IBM Plex Sans Condensed"/>
              <a:cs typeface="IBM Plex Sans Condensed"/>
              <a:sym typeface="IBM Plex Sans Condensed"/>
            </a:endParaRPr>
          </a:p>
          <a:p>
            <a:pPr algn="l">
              <a:lnSpc>
                <a:spcPts val="3219"/>
              </a:lnSpc>
              <a:spcBef>
                <a:spcPct val="0"/>
              </a:spcBef>
            </a:pPr>
            <a:endParaRPr lang="en-US" sz="2299">
              <a:solidFill>
                <a:srgbClr val="FFFFFF"/>
              </a:solidFill>
              <a:latin typeface="IBM Plex Sans Condensed"/>
              <a:ea typeface="IBM Plex Sans Condensed"/>
              <a:cs typeface="IBM Plex Sans Condensed"/>
              <a:sym typeface="IBM Plex Sans Condensed"/>
            </a:endParaRPr>
          </a:p>
        </p:txBody>
      </p:sp>
      <p:sp>
        <p:nvSpPr>
          <p:cNvPr id="9" name="TextBox 9"/>
          <p:cNvSpPr txBox="1"/>
          <p:nvPr/>
        </p:nvSpPr>
        <p:spPr>
          <a:xfrm>
            <a:off x="7956978" y="2096113"/>
            <a:ext cx="13318584" cy="1488248"/>
          </a:xfrm>
          <a:prstGeom prst="rect">
            <a:avLst/>
          </a:prstGeom>
        </p:spPr>
        <p:txBody>
          <a:bodyPr lIns="0" tIns="0" rIns="0" bIns="0" rtlCol="0" anchor="t">
            <a:spAutoFit/>
          </a:bodyPr>
          <a:lstStyle/>
          <a:p>
            <a:pPr algn="l">
              <a:lnSpc>
                <a:spcPts val="3988"/>
              </a:lnSpc>
            </a:pPr>
            <a:r>
              <a:rPr lang="en-US" sz="2848">
                <a:solidFill>
                  <a:srgbClr val="FFFFFF"/>
                </a:solidFill>
                <a:latin typeface="IBM Plex Sans Condensed"/>
                <a:ea typeface="IBM Plex Sans Condensed"/>
                <a:cs typeface="IBM Plex Sans Condensed"/>
                <a:sym typeface="IBM Plex Sans Condensed"/>
              </a:rPr>
              <a:t>Welke signalen hebben of herkennen jullie vanuit de sector?</a:t>
            </a:r>
          </a:p>
          <a:p>
            <a:pPr algn="l">
              <a:lnSpc>
                <a:spcPts val="3988"/>
              </a:lnSpc>
            </a:pPr>
            <a:endParaRPr lang="en-US" sz="2848">
              <a:solidFill>
                <a:srgbClr val="FFFFFF"/>
              </a:solidFill>
              <a:latin typeface="IBM Plex Sans Condensed"/>
              <a:ea typeface="IBM Plex Sans Condensed"/>
              <a:cs typeface="IBM Plex Sans Condensed"/>
              <a:sym typeface="IBM Plex Sans Condensed"/>
            </a:endParaRPr>
          </a:p>
          <a:p>
            <a:pPr algn="l">
              <a:lnSpc>
                <a:spcPts val="3988"/>
              </a:lnSpc>
              <a:spcBef>
                <a:spcPct val="0"/>
              </a:spcBef>
            </a:pPr>
            <a:r>
              <a:rPr lang="en-US" sz="2848">
                <a:solidFill>
                  <a:srgbClr val="FFFFFF"/>
                </a:solidFill>
                <a:latin typeface="IBM Plex Sans Condensed"/>
                <a:ea typeface="IBM Plex Sans Condensed"/>
                <a:cs typeface="IBM Plex Sans Condensed"/>
                <a:sym typeface="IBM Plex Sans Condensed"/>
              </a:rPr>
              <a:t>Waar moet beleid aan gaan voldoen?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1919"/>
        </a:solidFill>
        <a:effectLst/>
      </p:bgPr>
    </p:bg>
    <p:spTree>
      <p:nvGrpSpPr>
        <p:cNvPr id="1" name=""/>
        <p:cNvGrpSpPr/>
        <p:nvPr/>
      </p:nvGrpSpPr>
      <p:grpSpPr>
        <a:xfrm>
          <a:off x="0" y="0"/>
          <a:ext cx="0" cy="0"/>
          <a:chOff x="0" y="0"/>
          <a:chExt cx="0" cy="0"/>
        </a:xfrm>
      </p:grpSpPr>
      <p:sp>
        <p:nvSpPr>
          <p:cNvPr id="2" name="AutoShape 2"/>
          <p:cNvSpPr/>
          <p:nvPr/>
        </p:nvSpPr>
        <p:spPr>
          <a:xfrm flipV="1">
            <a:off x="6667602" y="6916724"/>
            <a:ext cx="0" cy="9707291"/>
          </a:xfrm>
          <a:prstGeom prst="line">
            <a:avLst/>
          </a:prstGeom>
          <a:ln w="38100" cap="flat">
            <a:solidFill>
              <a:srgbClr val="FFFFFF"/>
            </a:solidFill>
            <a:prstDash val="solid"/>
            <a:headEnd type="none" w="sm" len="sm"/>
            <a:tailEnd type="none" w="sm" len="sm"/>
          </a:ln>
        </p:spPr>
        <p:txBody>
          <a:bodyPr/>
          <a:lstStyle/>
          <a:p>
            <a:endParaRPr lang="nl-NL"/>
          </a:p>
        </p:txBody>
      </p:sp>
      <p:grpSp>
        <p:nvGrpSpPr>
          <p:cNvPr id="3" name="Group 3"/>
          <p:cNvGrpSpPr>
            <a:grpSpLocks noChangeAspect="1"/>
          </p:cNvGrpSpPr>
          <p:nvPr/>
        </p:nvGrpSpPr>
        <p:grpSpPr>
          <a:xfrm>
            <a:off x="-704705" y="829532"/>
            <a:ext cx="19697410" cy="5306571"/>
            <a:chOff x="3810" y="0"/>
            <a:chExt cx="12369800" cy="3332480"/>
          </a:xfrm>
        </p:grpSpPr>
        <p:sp>
          <p:nvSpPr>
            <p:cNvPr id="4" name="Freeform 4"/>
            <p:cNvSpPr/>
            <p:nvPr/>
          </p:nvSpPr>
          <p:spPr>
            <a:xfrm>
              <a:off x="3810" y="0"/>
              <a:ext cx="12369800" cy="3332480"/>
            </a:xfrm>
            <a:custGeom>
              <a:avLst/>
              <a:gdLst/>
              <a:ahLst/>
              <a:cxnLst/>
              <a:rect l="l" t="t" r="r" b="b"/>
              <a:pathLst>
                <a:path w="12369800" h="3332480">
                  <a:moveTo>
                    <a:pt x="0" y="0"/>
                  </a:moveTo>
                  <a:lnTo>
                    <a:pt x="12369800" y="0"/>
                  </a:lnTo>
                  <a:lnTo>
                    <a:pt x="12369800" y="3332480"/>
                  </a:lnTo>
                  <a:lnTo>
                    <a:pt x="0" y="3332480"/>
                  </a:lnTo>
                  <a:close/>
                </a:path>
              </a:pathLst>
            </a:custGeom>
            <a:blipFill>
              <a:blip r:embed="rId2"/>
              <a:stretch>
                <a:fillRect t="-110" b="-110"/>
              </a:stretch>
            </a:blipFill>
          </p:spPr>
          <p:txBody>
            <a:bodyPr/>
            <a:lstStyle/>
            <a:p>
              <a:endParaRPr lang="nl-NL"/>
            </a:p>
          </p:txBody>
        </p:sp>
        <p:sp>
          <p:nvSpPr>
            <p:cNvPr id="5" name="Freeform 5"/>
            <p:cNvSpPr/>
            <p:nvPr/>
          </p:nvSpPr>
          <p:spPr>
            <a:xfrm>
              <a:off x="119380" y="168910"/>
              <a:ext cx="3605530" cy="3014980"/>
            </a:xfrm>
            <a:custGeom>
              <a:avLst/>
              <a:gdLst/>
              <a:ahLst/>
              <a:cxnLst/>
              <a:rect l="l" t="t" r="r" b="b"/>
              <a:pathLst>
                <a:path w="3605530" h="3014980">
                  <a:moveTo>
                    <a:pt x="52070" y="0"/>
                  </a:moveTo>
                  <a:lnTo>
                    <a:pt x="0" y="1573530"/>
                  </a:lnTo>
                  <a:lnTo>
                    <a:pt x="52070" y="2954020"/>
                  </a:lnTo>
                  <a:lnTo>
                    <a:pt x="3567430" y="3014980"/>
                  </a:lnTo>
                  <a:lnTo>
                    <a:pt x="3605530" y="0"/>
                  </a:lnTo>
                  <a:close/>
                </a:path>
              </a:pathLst>
            </a:custGeom>
            <a:solidFill>
              <a:srgbClr val="000000">
                <a:alpha val="0"/>
              </a:srgbClr>
            </a:solidFill>
            <a:ln w="12700">
              <a:solidFill>
                <a:srgbClr val="000000"/>
              </a:solidFill>
            </a:ln>
          </p:spPr>
          <p:txBody>
            <a:bodyPr/>
            <a:lstStyle/>
            <a:p>
              <a:endParaRPr lang="nl-NL"/>
            </a:p>
          </p:txBody>
        </p:sp>
        <p:sp>
          <p:nvSpPr>
            <p:cNvPr id="6" name="Freeform 6"/>
            <p:cNvSpPr/>
            <p:nvPr/>
          </p:nvSpPr>
          <p:spPr>
            <a:xfrm>
              <a:off x="4357370" y="168910"/>
              <a:ext cx="3563620" cy="2999740"/>
            </a:xfrm>
            <a:custGeom>
              <a:avLst/>
              <a:gdLst/>
              <a:ahLst/>
              <a:cxnLst/>
              <a:rect l="l" t="t" r="r" b="b"/>
              <a:pathLst>
                <a:path w="3563620" h="2999740">
                  <a:moveTo>
                    <a:pt x="0" y="2999740"/>
                  </a:moveTo>
                  <a:lnTo>
                    <a:pt x="0" y="19050"/>
                  </a:lnTo>
                  <a:lnTo>
                    <a:pt x="3563620" y="0"/>
                  </a:lnTo>
                  <a:lnTo>
                    <a:pt x="3511550" y="2987040"/>
                  </a:lnTo>
                  <a:close/>
                </a:path>
              </a:pathLst>
            </a:custGeom>
            <a:blipFill>
              <a:blip r:embed="rId3"/>
              <a:stretch>
                <a:fillRect l="-12575" r="-12361"/>
              </a:stretch>
            </a:blipFill>
          </p:spPr>
          <p:txBody>
            <a:bodyPr/>
            <a:lstStyle/>
            <a:p>
              <a:endParaRPr lang="nl-NL"/>
            </a:p>
          </p:txBody>
        </p:sp>
        <p:sp>
          <p:nvSpPr>
            <p:cNvPr id="7" name="Freeform 7"/>
            <p:cNvSpPr/>
            <p:nvPr/>
          </p:nvSpPr>
          <p:spPr>
            <a:xfrm>
              <a:off x="8468360" y="156210"/>
              <a:ext cx="3615690" cy="2961640"/>
            </a:xfrm>
            <a:custGeom>
              <a:avLst/>
              <a:gdLst/>
              <a:ahLst/>
              <a:cxnLst/>
              <a:rect l="l" t="t" r="r" b="b"/>
              <a:pathLst>
                <a:path w="3615690" h="2961640">
                  <a:moveTo>
                    <a:pt x="0" y="2961640"/>
                  </a:moveTo>
                  <a:lnTo>
                    <a:pt x="0" y="12700"/>
                  </a:lnTo>
                  <a:lnTo>
                    <a:pt x="3548380" y="0"/>
                  </a:lnTo>
                  <a:lnTo>
                    <a:pt x="3615690" y="2933700"/>
                  </a:lnTo>
                  <a:close/>
                </a:path>
              </a:pathLst>
            </a:custGeom>
            <a:blipFill>
              <a:blip r:embed="rId4"/>
              <a:stretch>
                <a:fillRect l="-11538" r="-11327"/>
              </a:stretch>
            </a:blipFill>
          </p:spPr>
          <p:txBody>
            <a:bodyPr/>
            <a:lstStyle/>
            <a:p>
              <a:endParaRPr lang="nl-NL"/>
            </a:p>
          </p:txBody>
        </p:sp>
      </p:grpSp>
      <p:grpSp>
        <p:nvGrpSpPr>
          <p:cNvPr id="8" name="Group 8"/>
          <p:cNvGrpSpPr/>
          <p:nvPr/>
        </p:nvGrpSpPr>
        <p:grpSpPr>
          <a:xfrm>
            <a:off x="-1487695" y="4169947"/>
            <a:ext cx="21263391" cy="1966157"/>
            <a:chOff x="0" y="0"/>
            <a:chExt cx="28351188" cy="2621542"/>
          </a:xfrm>
        </p:grpSpPr>
        <p:sp>
          <p:nvSpPr>
            <p:cNvPr id="9" name="Freeform 9"/>
            <p:cNvSpPr/>
            <p:nvPr/>
          </p:nvSpPr>
          <p:spPr>
            <a:xfrm rot="-5400000">
              <a:off x="1052915" y="-1052915"/>
              <a:ext cx="2621542" cy="4727371"/>
            </a:xfrm>
            <a:custGeom>
              <a:avLst/>
              <a:gdLst/>
              <a:ahLst/>
              <a:cxnLst/>
              <a:rect l="l" t="t" r="r" b="b"/>
              <a:pathLst>
                <a:path w="2621542" h="4727371">
                  <a:moveTo>
                    <a:pt x="0" y="0"/>
                  </a:moveTo>
                  <a:lnTo>
                    <a:pt x="2621542" y="0"/>
                  </a:lnTo>
                  <a:lnTo>
                    <a:pt x="2621542" y="4727372"/>
                  </a:lnTo>
                  <a:lnTo>
                    <a:pt x="0" y="47273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0" name="Freeform 10"/>
            <p:cNvSpPr/>
            <p:nvPr/>
          </p:nvSpPr>
          <p:spPr>
            <a:xfrm rot="-5400000">
              <a:off x="5780286" y="-1052915"/>
              <a:ext cx="2621542" cy="4727371"/>
            </a:xfrm>
            <a:custGeom>
              <a:avLst/>
              <a:gdLst/>
              <a:ahLst/>
              <a:cxnLst/>
              <a:rect l="l" t="t" r="r" b="b"/>
              <a:pathLst>
                <a:path w="2621542" h="4727371">
                  <a:moveTo>
                    <a:pt x="0" y="0"/>
                  </a:moveTo>
                  <a:lnTo>
                    <a:pt x="2621542" y="0"/>
                  </a:lnTo>
                  <a:lnTo>
                    <a:pt x="2621542" y="4727372"/>
                  </a:lnTo>
                  <a:lnTo>
                    <a:pt x="0" y="47273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1" name="Freeform 11"/>
            <p:cNvSpPr/>
            <p:nvPr/>
          </p:nvSpPr>
          <p:spPr>
            <a:xfrm rot="-5400000">
              <a:off x="10501137" y="-1052915"/>
              <a:ext cx="2621542" cy="4727371"/>
            </a:xfrm>
            <a:custGeom>
              <a:avLst/>
              <a:gdLst/>
              <a:ahLst/>
              <a:cxnLst/>
              <a:rect l="l" t="t" r="r" b="b"/>
              <a:pathLst>
                <a:path w="2621542" h="4727371">
                  <a:moveTo>
                    <a:pt x="0" y="0"/>
                  </a:moveTo>
                  <a:lnTo>
                    <a:pt x="2621542" y="0"/>
                  </a:lnTo>
                  <a:lnTo>
                    <a:pt x="2621542" y="4727372"/>
                  </a:lnTo>
                  <a:lnTo>
                    <a:pt x="0" y="47273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2" name="Freeform 12"/>
            <p:cNvSpPr/>
            <p:nvPr/>
          </p:nvSpPr>
          <p:spPr>
            <a:xfrm rot="-5400000">
              <a:off x="15228508" y="-1052915"/>
              <a:ext cx="2621542" cy="4727371"/>
            </a:xfrm>
            <a:custGeom>
              <a:avLst/>
              <a:gdLst/>
              <a:ahLst/>
              <a:cxnLst/>
              <a:rect l="l" t="t" r="r" b="b"/>
              <a:pathLst>
                <a:path w="2621542" h="4727371">
                  <a:moveTo>
                    <a:pt x="0" y="0"/>
                  </a:moveTo>
                  <a:lnTo>
                    <a:pt x="2621543" y="0"/>
                  </a:lnTo>
                  <a:lnTo>
                    <a:pt x="2621543" y="4727372"/>
                  </a:lnTo>
                  <a:lnTo>
                    <a:pt x="0" y="47273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3" name="Freeform 13"/>
            <p:cNvSpPr/>
            <p:nvPr/>
          </p:nvSpPr>
          <p:spPr>
            <a:xfrm rot="-5400000">
              <a:off x="19955880" y="-1052915"/>
              <a:ext cx="2621542" cy="4727371"/>
            </a:xfrm>
            <a:custGeom>
              <a:avLst/>
              <a:gdLst/>
              <a:ahLst/>
              <a:cxnLst/>
              <a:rect l="l" t="t" r="r" b="b"/>
              <a:pathLst>
                <a:path w="2621542" h="4727371">
                  <a:moveTo>
                    <a:pt x="0" y="0"/>
                  </a:moveTo>
                  <a:lnTo>
                    <a:pt x="2621542" y="0"/>
                  </a:lnTo>
                  <a:lnTo>
                    <a:pt x="2621542" y="4727372"/>
                  </a:lnTo>
                  <a:lnTo>
                    <a:pt x="0" y="47273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rot="-5400000">
              <a:off x="24676731" y="-1052915"/>
              <a:ext cx="2621542" cy="4727371"/>
            </a:xfrm>
            <a:custGeom>
              <a:avLst/>
              <a:gdLst/>
              <a:ahLst/>
              <a:cxnLst/>
              <a:rect l="l" t="t" r="r" b="b"/>
              <a:pathLst>
                <a:path w="2621542" h="4727371">
                  <a:moveTo>
                    <a:pt x="0" y="0"/>
                  </a:moveTo>
                  <a:lnTo>
                    <a:pt x="2621542" y="0"/>
                  </a:lnTo>
                  <a:lnTo>
                    <a:pt x="2621542" y="4727372"/>
                  </a:lnTo>
                  <a:lnTo>
                    <a:pt x="0" y="47273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grpSp>
      <p:grpSp>
        <p:nvGrpSpPr>
          <p:cNvPr id="15" name="Group 15"/>
          <p:cNvGrpSpPr/>
          <p:nvPr/>
        </p:nvGrpSpPr>
        <p:grpSpPr>
          <a:xfrm>
            <a:off x="-365828" y="561576"/>
            <a:ext cx="6371369" cy="5837513"/>
            <a:chOff x="0" y="0"/>
            <a:chExt cx="1678056" cy="1537452"/>
          </a:xfrm>
        </p:grpSpPr>
        <p:sp>
          <p:nvSpPr>
            <p:cNvPr id="16" name="Freeform 16"/>
            <p:cNvSpPr/>
            <p:nvPr/>
          </p:nvSpPr>
          <p:spPr>
            <a:xfrm>
              <a:off x="0" y="0"/>
              <a:ext cx="1678056" cy="1537452"/>
            </a:xfrm>
            <a:custGeom>
              <a:avLst/>
              <a:gdLst/>
              <a:ahLst/>
              <a:cxnLst/>
              <a:rect l="l" t="t" r="r" b="b"/>
              <a:pathLst>
                <a:path w="1678056" h="1537452">
                  <a:moveTo>
                    <a:pt x="0" y="0"/>
                  </a:moveTo>
                  <a:lnTo>
                    <a:pt x="1678056" y="0"/>
                  </a:lnTo>
                  <a:lnTo>
                    <a:pt x="1678056" y="1537452"/>
                  </a:lnTo>
                  <a:lnTo>
                    <a:pt x="0" y="1537452"/>
                  </a:lnTo>
                  <a:close/>
                </a:path>
              </a:pathLst>
            </a:custGeom>
            <a:solidFill>
              <a:srgbClr val="1B1919"/>
            </a:solidFill>
          </p:spPr>
          <p:txBody>
            <a:bodyPr/>
            <a:lstStyle/>
            <a:p>
              <a:endParaRPr lang="nl-NL"/>
            </a:p>
          </p:txBody>
        </p:sp>
        <p:sp>
          <p:nvSpPr>
            <p:cNvPr id="17" name="TextBox 17"/>
            <p:cNvSpPr txBox="1"/>
            <p:nvPr/>
          </p:nvSpPr>
          <p:spPr>
            <a:xfrm>
              <a:off x="0" y="-47625"/>
              <a:ext cx="1678056" cy="1585077"/>
            </a:xfrm>
            <a:prstGeom prst="rect">
              <a:avLst/>
            </a:prstGeom>
          </p:spPr>
          <p:txBody>
            <a:bodyPr lIns="50800" tIns="50800" rIns="50800" bIns="50800" rtlCol="0" anchor="ctr"/>
            <a:lstStyle/>
            <a:p>
              <a:pPr algn="ctr">
                <a:lnSpc>
                  <a:spcPts val="3219"/>
                </a:lnSpc>
              </a:pPr>
              <a:endParaRPr/>
            </a:p>
          </p:txBody>
        </p:sp>
      </p:grpSp>
      <p:grpSp>
        <p:nvGrpSpPr>
          <p:cNvPr id="18" name="Group 18"/>
          <p:cNvGrpSpPr>
            <a:grpSpLocks noChangeAspect="1"/>
          </p:cNvGrpSpPr>
          <p:nvPr/>
        </p:nvGrpSpPr>
        <p:grpSpPr>
          <a:xfrm>
            <a:off x="-900261" y="1028700"/>
            <a:ext cx="19697410" cy="5306571"/>
            <a:chOff x="3810" y="0"/>
            <a:chExt cx="12369800" cy="3332480"/>
          </a:xfrm>
        </p:grpSpPr>
        <p:sp>
          <p:nvSpPr>
            <p:cNvPr id="19" name="Freeform 19"/>
            <p:cNvSpPr/>
            <p:nvPr/>
          </p:nvSpPr>
          <p:spPr>
            <a:xfrm>
              <a:off x="3810" y="0"/>
              <a:ext cx="12369800" cy="3332480"/>
            </a:xfrm>
            <a:custGeom>
              <a:avLst/>
              <a:gdLst/>
              <a:ahLst/>
              <a:cxnLst/>
              <a:rect l="l" t="t" r="r" b="b"/>
              <a:pathLst>
                <a:path w="12369800" h="3332480">
                  <a:moveTo>
                    <a:pt x="0" y="0"/>
                  </a:moveTo>
                  <a:lnTo>
                    <a:pt x="12369800" y="0"/>
                  </a:lnTo>
                  <a:lnTo>
                    <a:pt x="12369800" y="3332480"/>
                  </a:lnTo>
                  <a:lnTo>
                    <a:pt x="0" y="3332480"/>
                  </a:lnTo>
                  <a:close/>
                </a:path>
              </a:pathLst>
            </a:custGeom>
            <a:blipFill>
              <a:blip r:embed="rId2"/>
              <a:stretch>
                <a:fillRect t="-110" b="-110"/>
              </a:stretch>
            </a:blipFill>
          </p:spPr>
          <p:txBody>
            <a:bodyPr/>
            <a:lstStyle/>
            <a:p>
              <a:endParaRPr lang="nl-NL"/>
            </a:p>
          </p:txBody>
        </p:sp>
        <p:sp>
          <p:nvSpPr>
            <p:cNvPr id="20" name="Freeform 20"/>
            <p:cNvSpPr/>
            <p:nvPr/>
          </p:nvSpPr>
          <p:spPr>
            <a:xfrm>
              <a:off x="119380" y="168910"/>
              <a:ext cx="3605530" cy="3014980"/>
            </a:xfrm>
            <a:custGeom>
              <a:avLst/>
              <a:gdLst/>
              <a:ahLst/>
              <a:cxnLst/>
              <a:rect l="l" t="t" r="r" b="b"/>
              <a:pathLst>
                <a:path w="3605530" h="3014980">
                  <a:moveTo>
                    <a:pt x="52070" y="0"/>
                  </a:moveTo>
                  <a:lnTo>
                    <a:pt x="0" y="1573530"/>
                  </a:lnTo>
                  <a:lnTo>
                    <a:pt x="52070" y="2954020"/>
                  </a:lnTo>
                  <a:lnTo>
                    <a:pt x="3567430" y="3014980"/>
                  </a:lnTo>
                  <a:lnTo>
                    <a:pt x="3605530" y="0"/>
                  </a:lnTo>
                  <a:close/>
                </a:path>
              </a:pathLst>
            </a:custGeom>
            <a:blipFill>
              <a:blip r:embed="rId7"/>
              <a:stretch>
                <a:fillRect l="-12743" r="-12531"/>
              </a:stretch>
            </a:blipFill>
          </p:spPr>
          <p:txBody>
            <a:bodyPr/>
            <a:lstStyle/>
            <a:p>
              <a:endParaRPr lang="nl-NL"/>
            </a:p>
          </p:txBody>
        </p:sp>
        <p:sp>
          <p:nvSpPr>
            <p:cNvPr id="21" name="Freeform 21"/>
            <p:cNvSpPr/>
            <p:nvPr/>
          </p:nvSpPr>
          <p:spPr>
            <a:xfrm>
              <a:off x="4357370" y="168910"/>
              <a:ext cx="3563620" cy="2999740"/>
            </a:xfrm>
            <a:custGeom>
              <a:avLst/>
              <a:gdLst/>
              <a:ahLst/>
              <a:cxnLst/>
              <a:rect l="l" t="t" r="r" b="b"/>
              <a:pathLst>
                <a:path w="3563620" h="2999740">
                  <a:moveTo>
                    <a:pt x="0" y="2999740"/>
                  </a:moveTo>
                  <a:lnTo>
                    <a:pt x="0" y="19050"/>
                  </a:lnTo>
                  <a:lnTo>
                    <a:pt x="3563620" y="0"/>
                  </a:lnTo>
                  <a:lnTo>
                    <a:pt x="3511550" y="2987040"/>
                  </a:lnTo>
                  <a:close/>
                </a:path>
              </a:pathLst>
            </a:custGeom>
            <a:blipFill>
              <a:blip r:embed="rId3"/>
              <a:stretch>
                <a:fillRect l="-12575" r="-12361"/>
              </a:stretch>
            </a:blipFill>
          </p:spPr>
          <p:txBody>
            <a:bodyPr/>
            <a:lstStyle/>
            <a:p>
              <a:endParaRPr lang="nl-NL"/>
            </a:p>
          </p:txBody>
        </p:sp>
        <p:sp>
          <p:nvSpPr>
            <p:cNvPr id="22" name="Freeform 22"/>
            <p:cNvSpPr/>
            <p:nvPr/>
          </p:nvSpPr>
          <p:spPr>
            <a:xfrm>
              <a:off x="8468360" y="156210"/>
              <a:ext cx="3615690" cy="2961640"/>
            </a:xfrm>
            <a:custGeom>
              <a:avLst/>
              <a:gdLst/>
              <a:ahLst/>
              <a:cxnLst/>
              <a:rect l="l" t="t" r="r" b="b"/>
              <a:pathLst>
                <a:path w="3615690" h="2961640">
                  <a:moveTo>
                    <a:pt x="0" y="2961640"/>
                  </a:moveTo>
                  <a:lnTo>
                    <a:pt x="0" y="12700"/>
                  </a:lnTo>
                  <a:lnTo>
                    <a:pt x="3548380" y="0"/>
                  </a:lnTo>
                  <a:lnTo>
                    <a:pt x="3615690" y="2933700"/>
                  </a:lnTo>
                  <a:close/>
                </a:path>
              </a:pathLst>
            </a:custGeom>
            <a:blipFill>
              <a:blip r:embed="rId8"/>
              <a:stretch>
                <a:fillRect l="-12041" r="-11830"/>
              </a:stretch>
            </a:blipFill>
          </p:spPr>
          <p:txBody>
            <a:bodyPr/>
            <a:lstStyle/>
            <a:p>
              <a:endParaRPr lang="nl-NL"/>
            </a:p>
          </p:txBody>
        </p:sp>
      </p:grpSp>
      <p:sp>
        <p:nvSpPr>
          <p:cNvPr id="23" name="TextBox 23"/>
          <p:cNvSpPr txBox="1"/>
          <p:nvPr/>
        </p:nvSpPr>
        <p:spPr>
          <a:xfrm>
            <a:off x="6667602" y="6869099"/>
            <a:ext cx="9762669" cy="2389506"/>
          </a:xfrm>
          <a:prstGeom prst="rect">
            <a:avLst/>
          </a:prstGeom>
        </p:spPr>
        <p:txBody>
          <a:bodyPr lIns="0" tIns="0" rIns="0" bIns="0" rtlCol="0" anchor="t">
            <a:spAutoFit/>
          </a:bodyPr>
          <a:lstStyle/>
          <a:p>
            <a:pPr marL="496562"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Fraude tijdens het behalen van het diploma</a:t>
            </a:r>
          </a:p>
          <a:p>
            <a:pPr marL="496562"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Fraude met identeit</a:t>
            </a:r>
          </a:p>
          <a:p>
            <a:pPr marL="496562"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Vervalsing van documenten</a:t>
            </a:r>
          </a:p>
          <a:p>
            <a:pPr marL="496562"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Misbruik van subsidies</a:t>
            </a:r>
          </a:p>
          <a:p>
            <a:pPr marL="496562"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Witwassen</a:t>
            </a:r>
          </a:p>
          <a:p>
            <a:pPr marL="496562" lvl="1" indent="-248281" algn="l">
              <a:lnSpc>
                <a:spcPts val="3219"/>
              </a:lnSpc>
              <a:spcBef>
                <a:spcPct val="0"/>
              </a:spcBef>
              <a:buFont typeface="Arial"/>
              <a:buChar char="•"/>
            </a:pPr>
            <a:r>
              <a:rPr lang="en-US" sz="2299">
                <a:solidFill>
                  <a:srgbClr val="FFFFFF"/>
                </a:solidFill>
                <a:latin typeface="IBM Plex Sans Condensed"/>
                <a:ea typeface="IBM Plex Sans Condensed"/>
                <a:cs typeface="IBM Plex Sans Condensed"/>
                <a:sym typeface="IBM Plex Sans Condensed"/>
              </a:rPr>
              <a:t>Mensenhandel/ronselen</a:t>
            </a:r>
          </a:p>
        </p:txBody>
      </p:sp>
      <p:sp>
        <p:nvSpPr>
          <p:cNvPr id="24" name="TextBox 24"/>
          <p:cNvSpPr txBox="1"/>
          <p:nvPr/>
        </p:nvSpPr>
        <p:spPr>
          <a:xfrm>
            <a:off x="1028700" y="6973868"/>
            <a:ext cx="5239677" cy="2273300"/>
          </a:xfrm>
          <a:prstGeom prst="rect">
            <a:avLst/>
          </a:prstGeom>
        </p:spPr>
        <p:txBody>
          <a:bodyPr lIns="0" tIns="0" rIns="0" bIns="0" rtlCol="0" anchor="t">
            <a:spAutoFit/>
          </a:bodyPr>
          <a:lstStyle/>
          <a:p>
            <a:pPr marL="0" lvl="0" indent="0" algn="l">
              <a:lnSpc>
                <a:spcPts val="8800"/>
              </a:lnSpc>
              <a:spcBef>
                <a:spcPct val="0"/>
              </a:spcBef>
            </a:pPr>
            <a:r>
              <a:rPr lang="en-US" sz="8000">
                <a:solidFill>
                  <a:srgbClr val="C89F65"/>
                </a:solidFill>
                <a:latin typeface="Tek Tall Arabic"/>
                <a:ea typeface="Tek Tall Arabic"/>
                <a:cs typeface="Tek Tall Arabic"/>
                <a:sym typeface="Tek Tall Arabic"/>
              </a:rPr>
              <a:t>WAAR HEBBEN WE HET OVER?</a:t>
            </a:r>
          </a:p>
        </p:txBody>
      </p:sp>
      <p:sp>
        <p:nvSpPr>
          <p:cNvPr id="25" name="TextBox 25"/>
          <p:cNvSpPr txBox="1"/>
          <p:nvPr/>
        </p:nvSpPr>
        <p:spPr>
          <a:xfrm>
            <a:off x="12621747" y="6869099"/>
            <a:ext cx="9762669" cy="1589406"/>
          </a:xfrm>
          <a:prstGeom prst="rect">
            <a:avLst/>
          </a:prstGeom>
        </p:spPr>
        <p:txBody>
          <a:bodyPr lIns="0" tIns="0" rIns="0" bIns="0" rtlCol="0" anchor="t">
            <a:spAutoFit/>
          </a:bodyPr>
          <a:lstStyle/>
          <a:p>
            <a:pPr marL="496562"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Spookinstelling/lege bv's</a:t>
            </a:r>
          </a:p>
          <a:p>
            <a:pPr marL="496562"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Aftekenstage/koopbpv</a:t>
            </a:r>
          </a:p>
          <a:p>
            <a:pPr marL="496562"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Fictief leerbedrijf </a:t>
            </a:r>
          </a:p>
          <a:p>
            <a:pPr marL="496562" lvl="1" indent="-248281" algn="l">
              <a:lnSpc>
                <a:spcPts val="3219"/>
              </a:lnSpc>
              <a:spcBef>
                <a:spcPct val="0"/>
              </a:spcBef>
              <a:buFont typeface="Arial"/>
              <a:buChar char="•"/>
            </a:pPr>
            <a:r>
              <a:rPr lang="en-US" sz="2299">
                <a:solidFill>
                  <a:srgbClr val="FFFFFF"/>
                </a:solidFill>
                <a:latin typeface="IBM Plex Sans Condensed"/>
                <a:ea typeface="IBM Plex Sans Condensed"/>
                <a:cs typeface="IBM Plex Sans Condensed"/>
                <a:sym typeface="IBM Plex Sans Condensed"/>
              </a:rPr>
              <a:t>Verkoop van examens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B1919"/>
        </a:solidFill>
        <a:effectLst/>
      </p:bgPr>
    </p:bg>
    <p:spTree>
      <p:nvGrpSpPr>
        <p:cNvPr id="1" name=""/>
        <p:cNvGrpSpPr/>
        <p:nvPr/>
      </p:nvGrpSpPr>
      <p:grpSpPr>
        <a:xfrm>
          <a:off x="0" y="0"/>
          <a:ext cx="0" cy="0"/>
          <a:chOff x="0" y="0"/>
          <a:chExt cx="0" cy="0"/>
        </a:xfrm>
      </p:grpSpPr>
      <p:grpSp>
        <p:nvGrpSpPr>
          <p:cNvPr id="2" name="Group 2"/>
          <p:cNvGrpSpPr/>
          <p:nvPr/>
        </p:nvGrpSpPr>
        <p:grpSpPr>
          <a:xfrm>
            <a:off x="14634951" y="-297374"/>
            <a:ext cx="3017212" cy="10881749"/>
            <a:chOff x="0" y="0"/>
            <a:chExt cx="4022950" cy="14508998"/>
          </a:xfrm>
        </p:grpSpPr>
        <p:sp>
          <p:nvSpPr>
            <p:cNvPr id="3" name="Freeform 3"/>
            <p:cNvSpPr/>
            <p:nvPr/>
          </p:nvSpPr>
          <p:spPr>
            <a:xfrm rot="-10800000">
              <a:off x="0" y="7254499"/>
              <a:ext cx="4022950" cy="7254499"/>
            </a:xfrm>
            <a:custGeom>
              <a:avLst/>
              <a:gdLst/>
              <a:ahLst/>
              <a:cxnLst/>
              <a:rect l="l" t="t" r="r" b="b"/>
              <a:pathLst>
                <a:path w="4022950" h="7254499">
                  <a:moveTo>
                    <a:pt x="0" y="0"/>
                  </a:moveTo>
                  <a:lnTo>
                    <a:pt x="4022950" y="0"/>
                  </a:lnTo>
                  <a:lnTo>
                    <a:pt x="4022950" y="7254499"/>
                  </a:lnTo>
                  <a:lnTo>
                    <a:pt x="0" y="7254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4" name="Freeform 4"/>
            <p:cNvSpPr/>
            <p:nvPr/>
          </p:nvSpPr>
          <p:spPr>
            <a:xfrm rot="-10800000">
              <a:off x="0" y="0"/>
              <a:ext cx="4022950" cy="7254499"/>
            </a:xfrm>
            <a:custGeom>
              <a:avLst/>
              <a:gdLst/>
              <a:ahLst/>
              <a:cxnLst/>
              <a:rect l="l" t="t" r="r" b="b"/>
              <a:pathLst>
                <a:path w="4022950" h="7254499">
                  <a:moveTo>
                    <a:pt x="0" y="0"/>
                  </a:moveTo>
                  <a:lnTo>
                    <a:pt x="4022950" y="0"/>
                  </a:lnTo>
                  <a:lnTo>
                    <a:pt x="4022950" y="7254499"/>
                  </a:lnTo>
                  <a:lnTo>
                    <a:pt x="0" y="7254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grpSp>
      <p:sp>
        <p:nvSpPr>
          <p:cNvPr id="5" name="AutoShape 5"/>
          <p:cNvSpPr/>
          <p:nvPr/>
        </p:nvSpPr>
        <p:spPr>
          <a:xfrm flipV="1">
            <a:off x="-635310" y="4049677"/>
            <a:ext cx="8067613" cy="0"/>
          </a:xfrm>
          <a:prstGeom prst="line">
            <a:avLst/>
          </a:prstGeom>
          <a:ln w="38100" cap="flat">
            <a:solidFill>
              <a:srgbClr val="FFFFFF"/>
            </a:solidFill>
            <a:prstDash val="solid"/>
            <a:headEnd type="none" w="sm" len="sm"/>
            <a:tailEnd type="none" w="sm" len="sm"/>
          </a:ln>
        </p:spPr>
        <p:txBody>
          <a:bodyPr/>
          <a:lstStyle/>
          <a:p>
            <a:endParaRPr lang="nl-NL"/>
          </a:p>
        </p:txBody>
      </p:sp>
      <p:pic>
        <p:nvPicPr>
          <p:cNvPr id="6" name="Picture 6"/>
          <p:cNvPicPr>
            <a:picLocks noChangeAspect="1"/>
          </p:cNvPicPr>
          <p:nvPr/>
        </p:nvPicPr>
        <p:blipFill>
          <a:blip r:embed="rId4"/>
          <a:stretch>
            <a:fillRect/>
          </a:stretch>
        </p:blipFill>
        <p:spPr>
          <a:xfrm>
            <a:off x="-3140057" y="-5709569"/>
            <a:ext cx="30056965" cy="21706138"/>
          </a:xfrm>
          <a:prstGeom prst="rect">
            <a:avLst/>
          </a:prstGeom>
        </p:spPr>
      </p:pic>
      <p:sp>
        <p:nvSpPr>
          <p:cNvPr id="7" name="TextBox 7"/>
          <p:cNvSpPr txBox="1"/>
          <p:nvPr/>
        </p:nvSpPr>
        <p:spPr>
          <a:xfrm>
            <a:off x="852032" y="3110974"/>
            <a:ext cx="6403735" cy="1158875"/>
          </a:xfrm>
          <a:prstGeom prst="rect">
            <a:avLst/>
          </a:prstGeom>
        </p:spPr>
        <p:txBody>
          <a:bodyPr lIns="0" tIns="0" rIns="0" bIns="0" rtlCol="0" anchor="t">
            <a:spAutoFit/>
          </a:bodyPr>
          <a:lstStyle/>
          <a:p>
            <a:pPr marL="0" lvl="0" indent="0" algn="l">
              <a:lnSpc>
                <a:spcPts val="8800"/>
              </a:lnSpc>
              <a:spcBef>
                <a:spcPct val="0"/>
              </a:spcBef>
            </a:pPr>
            <a:r>
              <a:rPr lang="en-US" sz="8000">
                <a:solidFill>
                  <a:srgbClr val="1B1919"/>
                </a:solidFill>
                <a:latin typeface="Tek Tall Arabic"/>
                <a:ea typeface="Tek Tall Arabic"/>
                <a:cs typeface="Tek Tall Arabic"/>
                <a:sym typeface="Tek Tall Arabic"/>
              </a:rPr>
              <a:t>VOORBEELDEN</a:t>
            </a:r>
          </a:p>
        </p:txBody>
      </p:sp>
      <p:sp>
        <p:nvSpPr>
          <p:cNvPr id="8" name="TextBox 8"/>
          <p:cNvSpPr txBox="1"/>
          <p:nvPr/>
        </p:nvSpPr>
        <p:spPr>
          <a:xfrm>
            <a:off x="852032" y="4222224"/>
            <a:ext cx="6403735" cy="5589906"/>
          </a:xfrm>
          <a:prstGeom prst="rect">
            <a:avLst/>
          </a:prstGeom>
        </p:spPr>
        <p:txBody>
          <a:bodyPr lIns="0" tIns="0" rIns="0" bIns="0" rtlCol="0" anchor="t">
            <a:spAutoFit/>
          </a:bodyPr>
          <a:lstStyle/>
          <a:p>
            <a:pPr marL="496562" lvl="1" indent="-248281" algn="l">
              <a:lnSpc>
                <a:spcPts val="3219"/>
              </a:lnSpc>
              <a:buFont typeface="Arial"/>
              <a:buChar char="•"/>
            </a:pPr>
            <a:r>
              <a:rPr lang="en-US" sz="2299">
                <a:solidFill>
                  <a:srgbClr val="1B1919"/>
                </a:solidFill>
                <a:latin typeface="IBM Plex Sans Condensed"/>
                <a:ea typeface="IBM Plex Sans Condensed"/>
                <a:cs typeface="IBM Plex Sans Condensed"/>
                <a:sym typeface="IBM Plex Sans Condensed"/>
              </a:rPr>
              <a:t>EVC certificatie die gekocht zijn.</a:t>
            </a:r>
          </a:p>
          <a:p>
            <a:pPr algn="l">
              <a:lnSpc>
                <a:spcPts val="3219"/>
              </a:lnSpc>
            </a:pPr>
            <a:endParaRPr lang="en-US" sz="2299">
              <a:solidFill>
                <a:srgbClr val="1B1919"/>
              </a:solidFill>
              <a:latin typeface="IBM Plex Sans Condensed"/>
              <a:ea typeface="IBM Plex Sans Condensed"/>
              <a:cs typeface="IBM Plex Sans Condensed"/>
              <a:sym typeface="IBM Plex Sans Condensed"/>
            </a:endParaRPr>
          </a:p>
          <a:p>
            <a:pPr marL="496562" lvl="1" indent="-248281" algn="l">
              <a:lnSpc>
                <a:spcPts val="3219"/>
              </a:lnSpc>
              <a:buFont typeface="Arial"/>
              <a:buChar char="•"/>
            </a:pPr>
            <a:r>
              <a:rPr lang="en-US" sz="2299">
                <a:solidFill>
                  <a:srgbClr val="1B1919"/>
                </a:solidFill>
                <a:latin typeface="IBM Plex Sans Condensed"/>
                <a:ea typeface="IBM Plex Sans Condensed"/>
                <a:cs typeface="IBM Plex Sans Condensed"/>
                <a:sym typeface="IBM Plex Sans Condensed"/>
              </a:rPr>
              <a:t>Andermans identeit misbruiken om een diploma te behalen.</a:t>
            </a:r>
          </a:p>
          <a:p>
            <a:pPr algn="l">
              <a:lnSpc>
                <a:spcPts val="3219"/>
              </a:lnSpc>
            </a:pPr>
            <a:endParaRPr lang="en-US" sz="2299">
              <a:solidFill>
                <a:srgbClr val="1B1919"/>
              </a:solidFill>
              <a:latin typeface="IBM Plex Sans Condensed"/>
              <a:ea typeface="IBM Plex Sans Condensed"/>
              <a:cs typeface="IBM Plex Sans Condensed"/>
              <a:sym typeface="IBM Plex Sans Condensed"/>
            </a:endParaRPr>
          </a:p>
          <a:p>
            <a:pPr marL="496562" lvl="1" indent="-248281" algn="l">
              <a:lnSpc>
                <a:spcPts val="3219"/>
              </a:lnSpc>
              <a:buFont typeface="Arial"/>
              <a:buChar char="•"/>
            </a:pPr>
            <a:r>
              <a:rPr lang="en-US" sz="2299">
                <a:solidFill>
                  <a:srgbClr val="1B1919"/>
                </a:solidFill>
                <a:latin typeface="IBM Plex Sans Condensed"/>
                <a:ea typeface="IBM Plex Sans Condensed"/>
                <a:cs typeface="IBM Plex Sans Condensed"/>
                <a:sym typeface="IBM Plex Sans Condensed"/>
              </a:rPr>
              <a:t>Vervalsing van diploma's uit het digitale uittreksel.</a:t>
            </a:r>
          </a:p>
          <a:p>
            <a:pPr algn="l">
              <a:lnSpc>
                <a:spcPts val="3219"/>
              </a:lnSpc>
            </a:pPr>
            <a:endParaRPr lang="en-US" sz="2299">
              <a:solidFill>
                <a:srgbClr val="1B1919"/>
              </a:solidFill>
              <a:latin typeface="IBM Plex Sans Condensed"/>
              <a:ea typeface="IBM Plex Sans Condensed"/>
              <a:cs typeface="IBM Plex Sans Condensed"/>
              <a:sym typeface="IBM Plex Sans Condensed"/>
            </a:endParaRPr>
          </a:p>
          <a:p>
            <a:pPr marL="496562" lvl="1" indent="-248281" algn="l">
              <a:lnSpc>
                <a:spcPts val="3219"/>
              </a:lnSpc>
              <a:buFont typeface="Arial"/>
              <a:buChar char="•"/>
            </a:pPr>
            <a:r>
              <a:rPr lang="en-US" sz="2299">
                <a:solidFill>
                  <a:srgbClr val="1B1919"/>
                </a:solidFill>
                <a:latin typeface="IBM Plex Sans Condensed"/>
                <a:ea typeface="IBM Plex Sans Condensed"/>
                <a:cs typeface="IBM Plex Sans Condensed"/>
                <a:sym typeface="IBM Plex Sans Condensed"/>
              </a:rPr>
              <a:t>aftekenen van stage-uren en opdrachten die niet zijn gemaakt of uitgevoerd.</a:t>
            </a:r>
          </a:p>
          <a:p>
            <a:pPr algn="l">
              <a:lnSpc>
                <a:spcPts val="3219"/>
              </a:lnSpc>
            </a:pPr>
            <a:endParaRPr lang="en-US" sz="2299">
              <a:solidFill>
                <a:srgbClr val="1B1919"/>
              </a:solidFill>
              <a:latin typeface="IBM Plex Sans Condensed"/>
              <a:ea typeface="IBM Plex Sans Condensed"/>
              <a:cs typeface="IBM Plex Sans Condensed"/>
              <a:sym typeface="IBM Plex Sans Condensed"/>
            </a:endParaRPr>
          </a:p>
          <a:p>
            <a:pPr marL="496562" lvl="1" indent="-248281" algn="l">
              <a:lnSpc>
                <a:spcPts val="3219"/>
              </a:lnSpc>
              <a:buFont typeface="Arial"/>
              <a:buChar char="•"/>
            </a:pPr>
            <a:r>
              <a:rPr lang="en-US" sz="2299">
                <a:solidFill>
                  <a:srgbClr val="1B1919"/>
                </a:solidFill>
                <a:latin typeface="IBM Plex Sans Condensed"/>
                <a:ea typeface="IBM Plex Sans Condensed"/>
                <a:cs typeface="IBM Plex Sans Condensed"/>
                <a:sym typeface="IBM Plex Sans Condensed"/>
              </a:rPr>
              <a:t>Tekenen van stage-uren en opdrachten door niet bevoegden. </a:t>
            </a:r>
          </a:p>
          <a:p>
            <a:pPr algn="l">
              <a:lnSpc>
                <a:spcPts val="3219"/>
              </a:lnSpc>
            </a:pPr>
            <a:endParaRPr lang="en-US" sz="2299">
              <a:solidFill>
                <a:srgbClr val="1B1919"/>
              </a:solidFill>
              <a:latin typeface="IBM Plex Sans Condensed"/>
              <a:ea typeface="IBM Plex Sans Condensed"/>
              <a:cs typeface="IBM Plex Sans Condensed"/>
              <a:sym typeface="IBM Plex Sans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B1919"/>
        </a:solidFill>
        <a:effectLst/>
      </p:bgPr>
    </p:bg>
    <p:spTree>
      <p:nvGrpSpPr>
        <p:cNvPr id="1" name=""/>
        <p:cNvGrpSpPr/>
        <p:nvPr/>
      </p:nvGrpSpPr>
      <p:grpSpPr>
        <a:xfrm>
          <a:off x="0" y="0"/>
          <a:ext cx="0" cy="0"/>
          <a:chOff x="0" y="0"/>
          <a:chExt cx="0" cy="0"/>
        </a:xfrm>
      </p:grpSpPr>
      <p:sp>
        <p:nvSpPr>
          <p:cNvPr id="2" name="AutoShape 2"/>
          <p:cNvSpPr/>
          <p:nvPr/>
        </p:nvSpPr>
        <p:spPr>
          <a:xfrm>
            <a:off x="8823667" y="3811164"/>
            <a:ext cx="12311601" cy="0"/>
          </a:xfrm>
          <a:prstGeom prst="line">
            <a:avLst/>
          </a:prstGeom>
          <a:ln w="38100" cap="flat">
            <a:solidFill>
              <a:srgbClr val="FFFFFF"/>
            </a:solidFill>
            <a:prstDash val="solid"/>
            <a:headEnd type="none" w="sm" len="sm"/>
            <a:tailEnd type="none" w="sm" len="sm"/>
          </a:ln>
        </p:spPr>
        <p:txBody>
          <a:bodyPr/>
          <a:lstStyle/>
          <a:p>
            <a:endParaRPr lang="nl-NL"/>
          </a:p>
        </p:txBody>
      </p:sp>
      <p:grpSp>
        <p:nvGrpSpPr>
          <p:cNvPr id="3" name="Group 3"/>
          <p:cNvGrpSpPr/>
          <p:nvPr/>
        </p:nvGrpSpPr>
        <p:grpSpPr>
          <a:xfrm>
            <a:off x="-269585" y="-246337"/>
            <a:ext cx="8231979" cy="10779673"/>
            <a:chOff x="0" y="0"/>
            <a:chExt cx="10975972" cy="14372898"/>
          </a:xfrm>
        </p:grpSpPr>
        <p:pic>
          <p:nvPicPr>
            <p:cNvPr id="4" name="Picture 4"/>
            <p:cNvPicPr>
              <a:picLocks noChangeAspect="1"/>
            </p:cNvPicPr>
            <p:nvPr/>
          </p:nvPicPr>
          <p:blipFill>
            <a:blip r:embed="rId2"/>
            <a:srcRect t="3554" b="3554"/>
            <a:stretch>
              <a:fillRect/>
            </a:stretch>
          </p:blipFill>
          <p:spPr>
            <a:xfrm>
              <a:off x="0" y="0"/>
              <a:ext cx="10975972" cy="14372898"/>
            </a:xfrm>
            <a:prstGeom prst="rect">
              <a:avLst/>
            </a:prstGeom>
          </p:spPr>
        </p:pic>
      </p:grpSp>
      <p:grpSp>
        <p:nvGrpSpPr>
          <p:cNvPr id="5" name="Group 5"/>
          <p:cNvGrpSpPr/>
          <p:nvPr/>
        </p:nvGrpSpPr>
        <p:grpSpPr>
          <a:xfrm>
            <a:off x="4983010" y="-246337"/>
            <a:ext cx="2988909" cy="10779673"/>
            <a:chOff x="0" y="0"/>
            <a:chExt cx="3985213" cy="14372898"/>
          </a:xfrm>
        </p:grpSpPr>
        <p:sp>
          <p:nvSpPr>
            <p:cNvPr id="6" name="Freeform 6"/>
            <p:cNvSpPr/>
            <p:nvPr/>
          </p:nvSpPr>
          <p:spPr>
            <a:xfrm rot="-10800000">
              <a:off x="0" y="7186449"/>
              <a:ext cx="3985213" cy="7186449"/>
            </a:xfrm>
            <a:custGeom>
              <a:avLst/>
              <a:gdLst/>
              <a:ahLst/>
              <a:cxnLst/>
              <a:rect l="l" t="t" r="r" b="b"/>
              <a:pathLst>
                <a:path w="3985213" h="7186449">
                  <a:moveTo>
                    <a:pt x="0" y="0"/>
                  </a:moveTo>
                  <a:lnTo>
                    <a:pt x="3985213" y="0"/>
                  </a:lnTo>
                  <a:lnTo>
                    <a:pt x="3985213" y="7186449"/>
                  </a:lnTo>
                  <a:lnTo>
                    <a:pt x="0" y="7186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7" name="Freeform 7"/>
            <p:cNvSpPr/>
            <p:nvPr/>
          </p:nvSpPr>
          <p:spPr>
            <a:xfrm rot="-10800000">
              <a:off x="0" y="0"/>
              <a:ext cx="3985213" cy="7186449"/>
            </a:xfrm>
            <a:custGeom>
              <a:avLst/>
              <a:gdLst/>
              <a:ahLst/>
              <a:cxnLst/>
              <a:rect l="l" t="t" r="r" b="b"/>
              <a:pathLst>
                <a:path w="3985213" h="7186449">
                  <a:moveTo>
                    <a:pt x="0" y="0"/>
                  </a:moveTo>
                  <a:lnTo>
                    <a:pt x="3985213" y="0"/>
                  </a:lnTo>
                  <a:lnTo>
                    <a:pt x="3985213" y="7186449"/>
                  </a:lnTo>
                  <a:lnTo>
                    <a:pt x="0" y="7186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grpSp>
      <p:sp>
        <p:nvSpPr>
          <p:cNvPr id="8" name="TextBox 8"/>
          <p:cNvSpPr txBox="1"/>
          <p:nvPr/>
        </p:nvSpPr>
        <p:spPr>
          <a:xfrm>
            <a:off x="8823667" y="477837"/>
            <a:ext cx="8197261" cy="1158875"/>
          </a:xfrm>
          <a:prstGeom prst="rect">
            <a:avLst/>
          </a:prstGeom>
        </p:spPr>
        <p:txBody>
          <a:bodyPr lIns="0" tIns="0" rIns="0" bIns="0" rtlCol="0" anchor="t">
            <a:spAutoFit/>
          </a:bodyPr>
          <a:lstStyle/>
          <a:p>
            <a:pPr algn="l">
              <a:lnSpc>
                <a:spcPts val="8800"/>
              </a:lnSpc>
            </a:pPr>
            <a:r>
              <a:rPr lang="en-US" sz="8000">
                <a:solidFill>
                  <a:srgbClr val="C89F65"/>
                </a:solidFill>
                <a:latin typeface="Tek Tall Arabic"/>
                <a:ea typeface="Tek Tall Arabic"/>
                <a:cs typeface="Tek Tall Arabic"/>
                <a:sym typeface="Tek Tall Arabic"/>
              </a:rPr>
              <a:t>WAAROM EEN PROBLEEM?</a:t>
            </a:r>
          </a:p>
        </p:txBody>
      </p:sp>
      <p:sp>
        <p:nvSpPr>
          <p:cNvPr id="9" name="TextBox 9"/>
          <p:cNvSpPr txBox="1"/>
          <p:nvPr/>
        </p:nvSpPr>
        <p:spPr>
          <a:xfrm>
            <a:off x="8823667" y="1589088"/>
            <a:ext cx="8014032" cy="3189606"/>
          </a:xfrm>
          <a:prstGeom prst="rect">
            <a:avLst/>
          </a:prstGeom>
        </p:spPr>
        <p:txBody>
          <a:bodyPr lIns="0" tIns="0" rIns="0" bIns="0" rtlCol="0" anchor="t">
            <a:spAutoFit/>
          </a:bodyPr>
          <a:lstStyle/>
          <a:p>
            <a:pPr marL="496562"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Medewerkers missen belangrijke vaardigheden</a:t>
            </a:r>
          </a:p>
          <a:p>
            <a:pPr marL="496562"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Gebrek aan integriteit</a:t>
            </a:r>
          </a:p>
          <a:p>
            <a:pPr marL="496562"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Kwetsbare doelgroepen worden geronseld door criminele organisaties; mensenhandel, uitbuiting, prostitutie, drugshandel, witwas praktijken</a:t>
            </a:r>
          </a:p>
          <a:p>
            <a:pPr algn="l">
              <a:lnSpc>
                <a:spcPts val="3219"/>
              </a:lnSpc>
            </a:pPr>
            <a:endParaRPr lang="en-US" sz="2299">
              <a:solidFill>
                <a:srgbClr val="FFFFFF"/>
              </a:solidFill>
              <a:latin typeface="IBM Plex Sans Condensed"/>
              <a:ea typeface="IBM Plex Sans Condensed"/>
              <a:cs typeface="IBM Plex Sans Condensed"/>
              <a:sym typeface="IBM Plex Sans Condensed"/>
            </a:endParaRPr>
          </a:p>
          <a:p>
            <a:pPr algn="l">
              <a:lnSpc>
                <a:spcPts val="3219"/>
              </a:lnSpc>
            </a:pPr>
            <a:endParaRPr lang="en-US" sz="2299">
              <a:solidFill>
                <a:srgbClr val="FFFFFF"/>
              </a:solidFill>
              <a:latin typeface="IBM Plex Sans Condensed"/>
              <a:ea typeface="IBM Plex Sans Condensed"/>
              <a:cs typeface="IBM Plex Sans Condensed"/>
              <a:sym typeface="IBM Plex Sans Condensed"/>
            </a:endParaRPr>
          </a:p>
          <a:p>
            <a:pPr marL="0" lvl="0" indent="0" algn="l">
              <a:lnSpc>
                <a:spcPts val="3219"/>
              </a:lnSpc>
              <a:spcBef>
                <a:spcPct val="0"/>
              </a:spcBef>
            </a:pPr>
            <a:endParaRPr lang="en-US" sz="2299">
              <a:solidFill>
                <a:srgbClr val="FFFFFF"/>
              </a:solidFill>
              <a:latin typeface="IBM Plex Sans Condensed"/>
              <a:ea typeface="IBM Plex Sans Condensed"/>
              <a:cs typeface="IBM Plex Sans Condensed"/>
              <a:sym typeface="IBM Plex Sans Condensed"/>
            </a:endParaRPr>
          </a:p>
        </p:txBody>
      </p:sp>
      <p:sp>
        <p:nvSpPr>
          <p:cNvPr id="10" name="TextBox 10"/>
          <p:cNvSpPr txBox="1"/>
          <p:nvPr/>
        </p:nvSpPr>
        <p:spPr>
          <a:xfrm>
            <a:off x="8823667" y="4835844"/>
            <a:ext cx="9058197" cy="1158875"/>
          </a:xfrm>
          <a:prstGeom prst="rect">
            <a:avLst/>
          </a:prstGeom>
        </p:spPr>
        <p:txBody>
          <a:bodyPr lIns="0" tIns="0" rIns="0" bIns="0" rtlCol="0" anchor="t">
            <a:spAutoFit/>
          </a:bodyPr>
          <a:lstStyle/>
          <a:p>
            <a:pPr algn="l">
              <a:lnSpc>
                <a:spcPts val="8800"/>
              </a:lnSpc>
            </a:pPr>
            <a:r>
              <a:rPr lang="en-US" sz="8000">
                <a:solidFill>
                  <a:srgbClr val="C89F65"/>
                </a:solidFill>
                <a:latin typeface="Tek Tall Arabic"/>
                <a:ea typeface="Tek Tall Arabic"/>
                <a:cs typeface="Tek Tall Arabic"/>
                <a:sym typeface="Tek Tall Arabic"/>
              </a:rPr>
              <a:t>EN VOOR CURIO?</a:t>
            </a:r>
          </a:p>
        </p:txBody>
      </p:sp>
      <p:sp>
        <p:nvSpPr>
          <p:cNvPr id="11" name="TextBox 11"/>
          <p:cNvSpPr txBox="1"/>
          <p:nvPr/>
        </p:nvSpPr>
        <p:spPr>
          <a:xfrm>
            <a:off x="9144000" y="6156546"/>
            <a:ext cx="8014032" cy="1589406"/>
          </a:xfrm>
          <a:prstGeom prst="rect">
            <a:avLst/>
          </a:prstGeom>
        </p:spPr>
        <p:txBody>
          <a:bodyPr lIns="0" tIns="0" rIns="0" bIns="0" rtlCol="0" anchor="t">
            <a:spAutoFit/>
          </a:bodyPr>
          <a:lstStyle/>
          <a:p>
            <a:pPr algn="l">
              <a:lnSpc>
                <a:spcPts val="3219"/>
              </a:lnSpc>
              <a:spcBef>
                <a:spcPct val="0"/>
              </a:spcBef>
            </a:pPr>
            <a:r>
              <a:rPr lang="en-US" sz="2299">
                <a:solidFill>
                  <a:srgbClr val="FFFFFF"/>
                </a:solidFill>
                <a:latin typeface="IBM Plex Sans Condensed"/>
                <a:ea typeface="IBM Plex Sans Condensed"/>
                <a:cs typeface="IBM Plex Sans Condensed"/>
                <a:sym typeface="IBM Plex Sans Condensed"/>
              </a:rPr>
              <a:t>Als onderwijsinstelling ben je verantwoordelijk voor de kwaliteit van de beroepspraktijkvorming, ook buiten school. Daarom is het noodzakelijk om zicht te hebben op die kwaliteit en gerechtigd om bij twijfel door te vragen.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1919"/>
        </a:solidFill>
        <a:effectLst/>
      </p:bgPr>
    </p:bg>
    <p:spTree>
      <p:nvGrpSpPr>
        <p:cNvPr id="1" name=""/>
        <p:cNvGrpSpPr/>
        <p:nvPr/>
      </p:nvGrpSpPr>
      <p:grpSpPr>
        <a:xfrm>
          <a:off x="0" y="0"/>
          <a:ext cx="0" cy="0"/>
          <a:chOff x="0" y="0"/>
          <a:chExt cx="0" cy="0"/>
        </a:xfrm>
      </p:grpSpPr>
      <p:grpSp>
        <p:nvGrpSpPr>
          <p:cNvPr id="2" name="Group 2"/>
          <p:cNvGrpSpPr/>
          <p:nvPr/>
        </p:nvGrpSpPr>
        <p:grpSpPr>
          <a:xfrm>
            <a:off x="3931216" y="3172064"/>
            <a:ext cx="2073618" cy="1643794"/>
            <a:chOff x="0" y="0"/>
            <a:chExt cx="2764823" cy="2191725"/>
          </a:xfrm>
        </p:grpSpPr>
        <p:pic>
          <p:nvPicPr>
            <p:cNvPr id="3" name="Picture 3"/>
            <p:cNvPicPr>
              <a:picLocks noChangeAspect="1"/>
            </p:cNvPicPr>
            <p:nvPr/>
          </p:nvPicPr>
          <p:blipFill>
            <a:blip r:embed="rId2"/>
            <a:srcRect l="8134" r="8134"/>
            <a:stretch>
              <a:fillRect/>
            </a:stretch>
          </p:blipFill>
          <p:spPr>
            <a:xfrm>
              <a:off x="0" y="0"/>
              <a:ext cx="2764823" cy="2191725"/>
            </a:xfrm>
            <a:prstGeom prst="rect">
              <a:avLst/>
            </a:prstGeom>
          </p:spPr>
        </p:pic>
      </p:grpSp>
      <p:grpSp>
        <p:nvGrpSpPr>
          <p:cNvPr id="4" name="Group 4"/>
          <p:cNvGrpSpPr/>
          <p:nvPr/>
        </p:nvGrpSpPr>
        <p:grpSpPr>
          <a:xfrm>
            <a:off x="3931216" y="872986"/>
            <a:ext cx="2073618" cy="1643794"/>
            <a:chOff x="0" y="0"/>
            <a:chExt cx="2764823" cy="2191725"/>
          </a:xfrm>
        </p:grpSpPr>
        <p:pic>
          <p:nvPicPr>
            <p:cNvPr id="5" name="Picture 5"/>
            <p:cNvPicPr>
              <a:picLocks noChangeAspect="1"/>
            </p:cNvPicPr>
            <p:nvPr/>
          </p:nvPicPr>
          <p:blipFill>
            <a:blip r:embed="rId3"/>
            <a:srcRect t="12544" b="12544"/>
            <a:stretch>
              <a:fillRect/>
            </a:stretch>
          </p:blipFill>
          <p:spPr>
            <a:xfrm>
              <a:off x="0" y="0"/>
              <a:ext cx="2764823" cy="2191725"/>
            </a:xfrm>
            <a:prstGeom prst="rect">
              <a:avLst/>
            </a:prstGeom>
          </p:spPr>
        </p:pic>
      </p:grpSp>
      <p:grpSp>
        <p:nvGrpSpPr>
          <p:cNvPr id="6" name="Group 6"/>
          <p:cNvGrpSpPr/>
          <p:nvPr/>
        </p:nvGrpSpPr>
        <p:grpSpPr>
          <a:xfrm>
            <a:off x="3931216" y="5473083"/>
            <a:ext cx="2073618" cy="1643794"/>
            <a:chOff x="0" y="0"/>
            <a:chExt cx="2764823" cy="2191725"/>
          </a:xfrm>
        </p:grpSpPr>
        <p:pic>
          <p:nvPicPr>
            <p:cNvPr id="7" name="Picture 7"/>
            <p:cNvPicPr>
              <a:picLocks noChangeAspect="1"/>
            </p:cNvPicPr>
            <p:nvPr/>
          </p:nvPicPr>
          <p:blipFill>
            <a:blip r:embed="rId4"/>
            <a:srcRect l="7898" r="7898"/>
            <a:stretch>
              <a:fillRect/>
            </a:stretch>
          </p:blipFill>
          <p:spPr>
            <a:xfrm>
              <a:off x="0" y="0"/>
              <a:ext cx="2764823" cy="2191725"/>
            </a:xfrm>
            <a:prstGeom prst="rect">
              <a:avLst/>
            </a:prstGeom>
          </p:spPr>
        </p:pic>
      </p:grpSp>
      <p:grpSp>
        <p:nvGrpSpPr>
          <p:cNvPr id="8" name="Group 8"/>
          <p:cNvGrpSpPr/>
          <p:nvPr/>
        </p:nvGrpSpPr>
        <p:grpSpPr>
          <a:xfrm>
            <a:off x="3931216" y="7774102"/>
            <a:ext cx="2073618" cy="1643794"/>
            <a:chOff x="0" y="0"/>
            <a:chExt cx="2764823" cy="2191725"/>
          </a:xfrm>
        </p:grpSpPr>
        <p:pic>
          <p:nvPicPr>
            <p:cNvPr id="9" name="Picture 9"/>
            <p:cNvPicPr>
              <a:picLocks noChangeAspect="1"/>
            </p:cNvPicPr>
            <p:nvPr/>
          </p:nvPicPr>
          <p:blipFill>
            <a:blip r:embed="rId5"/>
            <a:srcRect l="13968" r="13968"/>
            <a:stretch>
              <a:fillRect/>
            </a:stretch>
          </p:blipFill>
          <p:spPr>
            <a:xfrm>
              <a:off x="0" y="0"/>
              <a:ext cx="2764823" cy="2191725"/>
            </a:xfrm>
            <a:prstGeom prst="rect">
              <a:avLst/>
            </a:prstGeom>
          </p:spPr>
        </p:pic>
      </p:grpSp>
      <p:sp>
        <p:nvSpPr>
          <p:cNvPr id="10" name="Freeform 10"/>
          <p:cNvSpPr/>
          <p:nvPr/>
        </p:nvSpPr>
        <p:spPr>
          <a:xfrm>
            <a:off x="3870613" y="3080927"/>
            <a:ext cx="1013714" cy="1828010"/>
          </a:xfrm>
          <a:custGeom>
            <a:avLst/>
            <a:gdLst/>
            <a:ahLst/>
            <a:cxnLst/>
            <a:rect l="l" t="t" r="r" b="b"/>
            <a:pathLst>
              <a:path w="1013714" h="1828010">
                <a:moveTo>
                  <a:pt x="0" y="0"/>
                </a:moveTo>
                <a:lnTo>
                  <a:pt x="1013714" y="0"/>
                </a:lnTo>
                <a:lnTo>
                  <a:pt x="1013714" y="1828009"/>
                </a:lnTo>
                <a:lnTo>
                  <a:pt x="0" y="18280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1" name="Freeform 11"/>
          <p:cNvSpPr/>
          <p:nvPr/>
        </p:nvSpPr>
        <p:spPr>
          <a:xfrm>
            <a:off x="3870613" y="780878"/>
            <a:ext cx="1013714" cy="1828010"/>
          </a:xfrm>
          <a:custGeom>
            <a:avLst/>
            <a:gdLst/>
            <a:ahLst/>
            <a:cxnLst/>
            <a:rect l="l" t="t" r="r" b="b"/>
            <a:pathLst>
              <a:path w="1013714" h="1828010">
                <a:moveTo>
                  <a:pt x="0" y="0"/>
                </a:moveTo>
                <a:lnTo>
                  <a:pt x="1013714" y="0"/>
                </a:lnTo>
                <a:lnTo>
                  <a:pt x="1013714" y="1828010"/>
                </a:lnTo>
                <a:lnTo>
                  <a:pt x="0" y="18280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2" name="Freeform 12"/>
          <p:cNvSpPr/>
          <p:nvPr/>
        </p:nvSpPr>
        <p:spPr>
          <a:xfrm>
            <a:off x="3870613" y="5379034"/>
            <a:ext cx="1013714" cy="1828010"/>
          </a:xfrm>
          <a:custGeom>
            <a:avLst/>
            <a:gdLst/>
            <a:ahLst/>
            <a:cxnLst/>
            <a:rect l="l" t="t" r="r" b="b"/>
            <a:pathLst>
              <a:path w="1013714" h="1828010">
                <a:moveTo>
                  <a:pt x="0" y="0"/>
                </a:moveTo>
                <a:lnTo>
                  <a:pt x="1013714" y="0"/>
                </a:lnTo>
                <a:lnTo>
                  <a:pt x="1013714" y="1828010"/>
                </a:lnTo>
                <a:lnTo>
                  <a:pt x="0" y="18280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3" name="Freeform 13"/>
          <p:cNvSpPr/>
          <p:nvPr/>
        </p:nvSpPr>
        <p:spPr>
          <a:xfrm>
            <a:off x="3870613" y="7673769"/>
            <a:ext cx="1013714" cy="1828010"/>
          </a:xfrm>
          <a:custGeom>
            <a:avLst/>
            <a:gdLst/>
            <a:ahLst/>
            <a:cxnLst/>
            <a:rect l="l" t="t" r="r" b="b"/>
            <a:pathLst>
              <a:path w="1013714" h="1828010">
                <a:moveTo>
                  <a:pt x="0" y="0"/>
                </a:moveTo>
                <a:lnTo>
                  <a:pt x="1013714" y="0"/>
                </a:lnTo>
                <a:lnTo>
                  <a:pt x="1013714" y="1828009"/>
                </a:lnTo>
                <a:lnTo>
                  <a:pt x="0" y="18280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4" name="AutoShape 14"/>
          <p:cNvSpPr/>
          <p:nvPr/>
        </p:nvSpPr>
        <p:spPr>
          <a:xfrm flipV="1">
            <a:off x="2936877" y="-4526859"/>
            <a:ext cx="0" cy="10001745"/>
          </a:xfrm>
          <a:prstGeom prst="line">
            <a:avLst/>
          </a:prstGeom>
          <a:ln w="38100" cap="flat">
            <a:solidFill>
              <a:srgbClr val="FFFFFF"/>
            </a:solidFill>
            <a:prstDash val="solid"/>
            <a:headEnd type="none" w="sm" len="sm"/>
            <a:tailEnd type="none" w="sm" len="sm"/>
          </a:ln>
        </p:spPr>
        <p:txBody>
          <a:bodyPr/>
          <a:lstStyle/>
          <a:p>
            <a:endParaRPr lang="nl-NL"/>
          </a:p>
        </p:txBody>
      </p:sp>
      <p:sp>
        <p:nvSpPr>
          <p:cNvPr id="15" name="TextBox 15"/>
          <p:cNvSpPr txBox="1"/>
          <p:nvPr/>
        </p:nvSpPr>
        <p:spPr>
          <a:xfrm>
            <a:off x="6704524" y="1628208"/>
            <a:ext cx="11507742" cy="596902"/>
          </a:xfrm>
          <a:prstGeom prst="rect">
            <a:avLst/>
          </a:prstGeom>
        </p:spPr>
        <p:txBody>
          <a:bodyPr lIns="0" tIns="0" rIns="0" bIns="0" rtlCol="0" anchor="t">
            <a:spAutoFit/>
          </a:bodyPr>
          <a:lstStyle/>
          <a:p>
            <a:pPr marL="0" lvl="0" indent="0" algn="l">
              <a:lnSpc>
                <a:spcPts val="4899"/>
              </a:lnSpc>
              <a:spcBef>
                <a:spcPct val="0"/>
              </a:spcBef>
            </a:pPr>
            <a:r>
              <a:rPr lang="en-US" sz="3499" b="1" spc="174">
                <a:solidFill>
                  <a:srgbClr val="C89F65"/>
                </a:solidFill>
                <a:latin typeface="IBM Plex Sans Condensed Bold"/>
                <a:ea typeface="IBM Plex Sans Condensed Bold"/>
                <a:cs typeface="IBM Plex Sans Condensed Bold"/>
                <a:sym typeface="IBM Plex Sans Condensed Bold"/>
              </a:rPr>
              <a:t>ALLE SECTOREN MET GROTE PERSONEELSTEKORTEN</a:t>
            </a:r>
          </a:p>
        </p:txBody>
      </p:sp>
      <p:sp>
        <p:nvSpPr>
          <p:cNvPr id="16" name="TextBox 16"/>
          <p:cNvSpPr txBox="1"/>
          <p:nvPr/>
        </p:nvSpPr>
        <p:spPr>
          <a:xfrm>
            <a:off x="6704524" y="3881027"/>
            <a:ext cx="10753453" cy="4875531"/>
          </a:xfrm>
          <a:prstGeom prst="rect">
            <a:avLst/>
          </a:prstGeom>
        </p:spPr>
        <p:txBody>
          <a:bodyPr lIns="0" tIns="0" rIns="0" bIns="0" rtlCol="0" anchor="t">
            <a:spAutoFit/>
          </a:bodyPr>
          <a:lstStyle/>
          <a:p>
            <a:pPr algn="l">
              <a:lnSpc>
                <a:spcPts val="3219"/>
              </a:lnSpc>
            </a:pPr>
            <a:r>
              <a:rPr lang="en-US" sz="2299">
                <a:solidFill>
                  <a:srgbClr val="FFFFFF"/>
                </a:solidFill>
                <a:latin typeface="IBM Plex Sans Condensed"/>
                <a:ea typeface="IBM Plex Sans Condensed"/>
                <a:cs typeface="IBM Plex Sans Condensed"/>
                <a:sym typeface="IBM Plex Sans Condensed"/>
              </a:rPr>
              <a:t>Voorbeelden van signalen dat het niet pluis is:</a:t>
            </a:r>
          </a:p>
          <a:p>
            <a:pPr algn="l">
              <a:lnSpc>
                <a:spcPts val="3219"/>
              </a:lnSpc>
            </a:pPr>
            <a:endParaRPr lang="en-US" sz="2299">
              <a:solidFill>
                <a:srgbClr val="FFFFFF"/>
              </a:solidFill>
              <a:latin typeface="IBM Plex Sans Condensed"/>
              <a:ea typeface="IBM Plex Sans Condensed"/>
              <a:cs typeface="IBM Plex Sans Condensed"/>
              <a:sym typeface="IBM Plex Sans Condensed"/>
            </a:endParaRPr>
          </a:p>
          <a:p>
            <a:pPr marL="496563"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E-mailadres eindigt op @gmail.com / @outlook.com of lijkt op het leerbedrijf, maar is niet zakelijk.</a:t>
            </a:r>
          </a:p>
          <a:p>
            <a:pPr marL="496563"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Praktijkopleider is in dienst, maar niet bevoegd om te ondertekenen.</a:t>
            </a:r>
          </a:p>
          <a:p>
            <a:pPr marL="496563"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Contact wordt actief vermeden of uitgesteld.</a:t>
            </a:r>
          </a:p>
          <a:p>
            <a:pPr marL="496563"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Locatiebezoek roept argwaan op (bijv. verlaten loods).</a:t>
            </a:r>
          </a:p>
          <a:p>
            <a:pPr marL="496563"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Bpv zegt dat alles goed gaat, maar gedrag student past daar niet bij.</a:t>
            </a:r>
          </a:p>
          <a:p>
            <a:pPr marL="496563"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Student geeft enkel oppervlakkige antwoorden, ondanks langere stageperiode.</a:t>
            </a:r>
          </a:p>
          <a:p>
            <a:pPr marL="496563"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Meerdere studenten tegelijk op locatie met weinig cliënten.</a:t>
            </a:r>
          </a:p>
          <a:p>
            <a:pPr marL="496563"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Leerbedrijf is onderdeel van het directe netwerk van de student.</a:t>
            </a:r>
          </a:p>
          <a:p>
            <a:pPr marL="496563" lvl="1" indent="-248281" algn="l">
              <a:lnSpc>
                <a:spcPts val="3219"/>
              </a:lnSpc>
              <a:spcBef>
                <a:spcPct val="0"/>
              </a:spcBef>
              <a:buFont typeface="Arial"/>
              <a:buChar char="•"/>
            </a:pPr>
            <a:endParaRPr lang="en-US" sz="2299">
              <a:solidFill>
                <a:srgbClr val="FFFFFF"/>
              </a:solidFill>
              <a:latin typeface="IBM Plex Sans Condensed"/>
              <a:ea typeface="IBM Plex Sans Condensed"/>
              <a:cs typeface="IBM Plex Sans Condensed"/>
              <a:sym typeface="IBM Plex Sans Condensed"/>
            </a:endParaRPr>
          </a:p>
        </p:txBody>
      </p:sp>
      <p:sp>
        <p:nvSpPr>
          <p:cNvPr id="17" name="TextBox 17"/>
          <p:cNvSpPr txBox="1"/>
          <p:nvPr/>
        </p:nvSpPr>
        <p:spPr>
          <a:xfrm rot="-5400000">
            <a:off x="-2913760" y="4199498"/>
            <a:ext cx="8653272" cy="2000250"/>
          </a:xfrm>
          <a:prstGeom prst="rect">
            <a:avLst/>
          </a:prstGeom>
        </p:spPr>
        <p:txBody>
          <a:bodyPr lIns="0" tIns="0" rIns="0" bIns="0" rtlCol="0" anchor="t">
            <a:spAutoFit/>
          </a:bodyPr>
          <a:lstStyle/>
          <a:p>
            <a:pPr algn="r">
              <a:lnSpc>
                <a:spcPts val="15718"/>
              </a:lnSpc>
            </a:pPr>
            <a:r>
              <a:rPr lang="en-US" sz="13098">
                <a:solidFill>
                  <a:srgbClr val="C89F65"/>
                </a:solidFill>
                <a:latin typeface="Tek Tall Arabic"/>
                <a:ea typeface="Tek Tall Arabic"/>
                <a:cs typeface="Tek Tall Arabic"/>
                <a:sym typeface="Tek Tall Arabic"/>
              </a:rPr>
              <a:t>WAAR SPEELT DIT?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1919"/>
        </a:solidFill>
        <a:effectLst/>
      </p:bgPr>
    </p:bg>
    <p:spTree>
      <p:nvGrpSpPr>
        <p:cNvPr id="1" name=""/>
        <p:cNvGrpSpPr/>
        <p:nvPr/>
      </p:nvGrpSpPr>
      <p:grpSpPr>
        <a:xfrm>
          <a:off x="0" y="0"/>
          <a:ext cx="0" cy="0"/>
          <a:chOff x="0" y="0"/>
          <a:chExt cx="0" cy="0"/>
        </a:xfrm>
      </p:grpSpPr>
      <p:sp>
        <p:nvSpPr>
          <p:cNvPr id="2" name="AutoShape 2"/>
          <p:cNvSpPr/>
          <p:nvPr/>
        </p:nvSpPr>
        <p:spPr>
          <a:xfrm>
            <a:off x="9144000" y="4950268"/>
            <a:ext cx="12311601" cy="0"/>
          </a:xfrm>
          <a:prstGeom prst="line">
            <a:avLst/>
          </a:prstGeom>
          <a:ln w="38100" cap="flat">
            <a:solidFill>
              <a:srgbClr val="FFFFFF"/>
            </a:solidFill>
            <a:prstDash val="solid"/>
            <a:headEnd type="none" w="sm" len="sm"/>
            <a:tailEnd type="none" w="sm" len="sm"/>
          </a:ln>
        </p:spPr>
        <p:txBody>
          <a:bodyPr/>
          <a:lstStyle/>
          <a:p>
            <a:endParaRPr lang="nl-NL"/>
          </a:p>
        </p:txBody>
      </p:sp>
      <p:grpSp>
        <p:nvGrpSpPr>
          <p:cNvPr id="3" name="Group 3"/>
          <p:cNvGrpSpPr>
            <a:grpSpLocks noChangeAspect="1"/>
          </p:cNvGrpSpPr>
          <p:nvPr/>
        </p:nvGrpSpPr>
        <p:grpSpPr>
          <a:xfrm>
            <a:off x="740049" y="-608648"/>
            <a:ext cx="7008076" cy="11504297"/>
            <a:chOff x="0" y="0"/>
            <a:chExt cx="3543300" cy="5816600"/>
          </a:xfrm>
        </p:grpSpPr>
        <p:sp>
          <p:nvSpPr>
            <p:cNvPr id="4" name="Freeform 4"/>
            <p:cNvSpPr/>
            <p:nvPr/>
          </p:nvSpPr>
          <p:spPr>
            <a:xfrm>
              <a:off x="76200" y="0"/>
              <a:ext cx="1676400" cy="2908300"/>
            </a:xfrm>
            <a:custGeom>
              <a:avLst/>
              <a:gdLst/>
              <a:ahLst/>
              <a:cxnLst/>
              <a:rect l="l" t="t" r="r" b="b"/>
              <a:pathLst>
                <a:path w="1676400" h="2908300">
                  <a:moveTo>
                    <a:pt x="1676400" y="2908300"/>
                  </a:moveTo>
                  <a:lnTo>
                    <a:pt x="0" y="2908300"/>
                  </a:lnTo>
                  <a:lnTo>
                    <a:pt x="0" y="0"/>
                  </a:lnTo>
                  <a:lnTo>
                    <a:pt x="1676400" y="0"/>
                  </a:lnTo>
                  <a:lnTo>
                    <a:pt x="1676400" y="2908300"/>
                  </a:lnTo>
                  <a:close/>
                </a:path>
              </a:pathLst>
            </a:custGeom>
            <a:blipFill>
              <a:blip r:embed="rId2"/>
              <a:stretch>
                <a:fillRect l="-217883" t="-971" r="-221242" b="-54409"/>
              </a:stretch>
            </a:blipFill>
          </p:spPr>
          <p:txBody>
            <a:bodyPr/>
            <a:lstStyle/>
            <a:p>
              <a:endParaRPr lang="nl-NL"/>
            </a:p>
          </p:txBody>
        </p:sp>
        <p:sp>
          <p:nvSpPr>
            <p:cNvPr id="5" name="Freeform 5"/>
            <p:cNvSpPr/>
            <p:nvPr/>
          </p:nvSpPr>
          <p:spPr>
            <a:xfrm>
              <a:off x="1790700" y="0"/>
              <a:ext cx="1676400" cy="2908300"/>
            </a:xfrm>
            <a:custGeom>
              <a:avLst/>
              <a:gdLst/>
              <a:ahLst/>
              <a:cxnLst/>
              <a:rect l="l" t="t" r="r" b="b"/>
              <a:pathLst>
                <a:path w="1676400" h="2908300">
                  <a:moveTo>
                    <a:pt x="1676400" y="2908300"/>
                  </a:moveTo>
                  <a:lnTo>
                    <a:pt x="0" y="2908300"/>
                  </a:lnTo>
                  <a:lnTo>
                    <a:pt x="0" y="0"/>
                  </a:lnTo>
                  <a:lnTo>
                    <a:pt x="1676400" y="0"/>
                  </a:lnTo>
                  <a:lnTo>
                    <a:pt x="1676400" y="2908300"/>
                  </a:lnTo>
                  <a:close/>
                </a:path>
              </a:pathLst>
            </a:custGeom>
            <a:solidFill>
              <a:srgbClr val="000000">
                <a:alpha val="0"/>
              </a:srgbClr>
            </a:solidFill>
            <a:ln w="12700">
              <a:solidFill>
                <a:srgbClr val="000000"/>
              </a:solidFill>
            </a:ln>
          </p:spPr>
          <p:txBody>
            <a:bodyPr/>
            <a:lstStyle/>
            <a:p>
              <a:endParaRPr lang="nl-NL"/>
            </a:p>
          </p:txBody>
        </p:sp>
        <p:sp>
          <p:nvSpPr>
            <p:cNvPr id="6" name="Freeform 6"/>
            <p:cNvSpPr/>
            <p:nvPr/>
          </p:nvSpPr>
          <p:spPr>
            <a:xfrm>
              <a:off x="76200" y="2908300"/>
              <a:ext cx="1676400" cy="2908300"/>
            </a:xfrm>
            <a:custGeom>
              <a:avLst/>
              <a:gdLst/>
              <a:ahLst/>
              <a:cxnLst/>
              <a:rect l="l" t="t" r="r" b="b"/>
              <a:pathLst>
                <a:path w="1676400" h="2908300">
                  <a:moveTo>
                    <a:pt x="1676400" y="2908300"/>
                  </a:moveTo>
                  <a:lnTo>
                    <a:pt x="0" y="2908300"/>
                  </a:lnTo>
                  <a:lnTo>
                    <a:pt x="0" y="0"/>
                  </a:lnTo>
                  <a:lnTo>
                    <a:pt x="1676400" y="0"/>
                  </a:lnTo>
                  <a:lnTo>
                    <a:pt x="1676400" y="2908300"/>
                  </a:lnTo>
                  <a:close/>
                </a:path>
              </a:pathLst>
            </a:custGeom>
            <a:blipFill>
              <a:blip r:embed="rId3"/>
              <a:stretch>
                <a:fillRect l="-48177" r="-112212"/>
              </a:stretch>
            </a:blipFill>
          </p:spPr>
          <p:txBody>
            <a:bodyPr/>
            <a:lstStyle/>
            <a:p>
              <a:endParaRPr lang="nl-NL"/>
            </a:p>
          </p:txBody>
        </p:sp>
        <p:sp>
          <p:nvSpPr>
            <p:cNvPr id="7" name="Freeform 7"/>
            <p:cNvSpPr/>
            <p:nvPr/>
          </p:nvSpPr>
          <p:spPr>
            <a:xfrm>
              <a:off x="1790700" y="2908300"/>
              <a:ext cx="1676400" cy="2908300"/>
            </a:xfrm>
            <a:custGeom>
              <a:avLst/>
              <a:gdLst/>
              <a:ahLst/>
              <a:cxnLst/>
              <a:rect l="l" t="t" r="r" b="b"/>
              <a:pathLst>
                <a:path w="1676400" h="2908300">
                  <a:moveTo>
                    <a:pt x="1676400" y="2908300"/>
                  </a:moveTo>
                  <a:lnTo>
                    <a:pt x="0" y="2908300"/>
                  </a:lnTo>
                  <a:lnTo>
                    <a:pt x="0" y="0"/>
                  </a:lnTo>
                  <a:lnTo>
                    <a:pt x="1676400" y="0"/>
                  </a:lnTo>
                  <a:lnTo>
                    <a:pt x="1676400" y="2908300"/>
                  </a:lnTo>
                  <a:close/>
                </a:path>
              </a:pathLst>
            </a:custGeom>
            <a:blipFill>
              <a:blip r:embed="rId4"/>
              <a:stretch>
                <a:fillRect l="-73017" r="-32573"/>
              </a:stretch>
            </a:blipFill>
          </p:spPr>
          <p:txBody>
            <a:bodyPr/>
            <a:lstStyle/>
            <a:p>
              <a:endParaRPr lang="nl-NL"/>
            </a:p>
          </p:txBody>
        </p:sp>
        <p:sp>
          <p:nvSpPr>
            <p:cNvPr id="8" name="Freeform 8"/>
            <p:cNvSpPr/>
            <p:nvPr/>
          </p:nvSpPr>
          <p:spPr>
            <a:xfrm>
              <a:off x="0" y="0"/>
              <a:ext cx="3543300" cy="5816600"/>
            </a:xfrm>
            <a:custGeom>
              <a:avLst/>
              <a:gdLst/>
              <a:ahLst/>
              <a:cxnLst/>
              <a:rect l="l" t="t" r="r" b="b"/>
              <a:pathLst>
                <a:path w="3543300" h="5816600">
                  <a:moveTo>
                    <a:pt x="3543300" y="5816600"/>
                  </a:moveTo>
                  <a:lnTo>
                    <a:pt x="0" y="5816600"/>
                  </a:lnTo>
                  <a:lnTo>
                    <a:pt x="0" y="0"/>
                  </a:lnTo>
                  <a:lnTo>
                    <a:pt x="3543300" y="0"/>
                  </a:lnTo>
                  <a:lnTo>
                    <a:pt x="3543300" y="5816600"/>
                  </a:lnTo>
                  <a:close/>
                </a:path>
              </a:pathLst>
            </a:custGeom>
            <a:blipFill>
              <a:blip r:embed="rId5"/>
              <a:stretch>
                <a:fillRect l="-68" r="-68"/>
              </a:stretch>
            </a:blipFill>
          </p:spPr>
          <p:txBody>
            <a:bodyPr/>
            <a:lstStyle/>
            <a:p>
              <a:endParaRPr lang="nl-NL"/>
            </a:p>
          </p:txBody>
        </p:sp>
      </p:grpSp>
      <p:grpSp>
        <p:nvGrpSpPr>
          <p:cNvPr id="9" name="Group 9"/>
          <p:cNvGrpSpPr/>
          <p:nvPr/>
        </p:nvGrpSpPr>
        <p:grpSpPr>
          <a:xfrm>
            <a:off x="5606754" y="-246337"/>
            <a:ext cx="2988909" cy="10779673"/>
            <a:chOff x="0" y="0"/>
            <a:chExt cx="3985213" cy="14372898"/>
          </a:xfrm>
        </p:grpSpPr>
        <p:sp>
          <p:nvSpPr>
            <p:cNvPr id="10" name="Freeform 10"/>
            <p:cNvSpPr/>
            <p:nvPr/>
          </p:nvSpPr>
          <p:spPr>
            <a:xfrm rot="-10800000">
              <a:off x="0" y="7186449"/>
              <a:ext cx="3985213" cy="7186449"/>
            </a:xfrm>
            <a:custGeom>
              <a:avLst/>
              <a:gdLst/>
              <a:ahLst/>
              <a:cxnLst/>
              <a:rect l="l" t="t" r="r" b="b"/>
              <a:pathLst>
                <a:path w="3985213" h="7186449">
                  <a:moveTo>
                    <a:pt x="0" y="0"/>
                  </a:moveTo>
                  <a:lnTo>
                    <a:pt x="3985213" y="0"/>
                  </a:lnTo>
                  <a:lnTo>
                    <a:pt x="3985213" y="7186449"/>
                  </a:lnTo>
                  <a:lnTo>
                    <a:pt x="0" y="71864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1" name="Freeform 11"/>
            <p:cNvSpPr/>
            <p:nvPr/>
          </p:nvSpPr>
          <p:spPr>
            <a:xfrm rot="-10800000">
              <a:off x="0" y="0"/>
              <a:ext cx="3985213" cy="7186449"/>
            </a:xfrm>
            <a:custGeom>
              <a:avLst/>
              <a:gdLst/>
              <a:ahLst/>
              <a:cxnLst/>
              <a:rect l="l" t="t" r="r" b="b"/>
              <a:pathLst>
                <a:path w="3985213" h="7186449">
                  <a:moveTo>
                    <a:pt x="0" y="0"/>
                  </a:moveTo>
                  <a:lnTo>
                    <a:pt x="3985213" y="0"/>
                  </a:lnTo>
                  <a:lnTo>
                    <a:pt x="3985213" y="7186449"/>
                  </a:lnTo>
                  <a:lnTo>
                    <a:pt x="0" y="71864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grpSp>
      <p:sp>
        <p:nvSpPr>
          <p:cNvPr id="12" name="Freeform 12"/>
          <p:cNvSpPr/>
          <p:nvPr/>
        </p:nvSpPr>
        <p:spPr>
          <a:xfrm>
            <a:off x="4244087" y="-3086100"/>
            <a:ext cx="3270168" cy="8229600"/>
          </a:xfrm>
          <a:custGeom>
            <a:avLst/>
            <a:gdLst/>
            <a:ahLst/>
            <a:cxnLst/>
            <a:rect l="l" t="t" r="r" b="b"/>
            <a:pathLst>
              <a:path w="3270168" h="8229600">
                <a:moveTo>
                  <a:pt x="0" y="0"/>
                </a:moveTo>
                <a:lnTo>
                  <a:pt x="3270168" y="0"/>
                </a:lnTo>
                <a:lnTo>
                  <a:pt x="3270168" y="8229600"/>
                </a:lnTo>
                <a:lnTo>
                  <a:pt x="0" y="8229600"/>
                </a:lnTo>
                <a:lnTo>
                  <a:pt x="0" y="0"/>
                </a:lnTo>
                <a:close/>
              </a:path>
            </a:pathLst>
          </a:custGeom>
          <a:blipFill>
            <a:blip r:embed="rId8"/>
            <a:stretch>
              <a:fillRect t="-3902" r="-171300" b="-3902"/>
            </a:stretch>
          </a:blipFill>
        </p:spPr>
        <p:txBody>
          <a:bodyPr/>
          <a:lstStyle/>
          <a:p>
            <a:endParaRPr lang="nl-NL"/>
          </a:p>
        </p:txBody>
      </p:sp>
      <p:sp>
        <p:nvSpPr>
          <p:cNvPr id="13" name="TextBox 13"/>
          <p:cNvSpPr txBox="1"/>
          <p:nvPr/>
        </p:nvSpPr>
        <p:spPr>
          <a:xfrm>
            <a:off x="9144000" y="1992628"/>
            <a:ext cx="5437849" cy="2457450"/>
          </a:xfrm>
          <a:prstGeom prst="rect">
            <a:avLst/>
          </a:prstGeom>
        </p:spPr>
        <p:txBody>
          <a:bodyPr lIns="0" tIns="0" rIns="0" bIns="0" rtlCol="0" anchor="t">
            <a:spAutoFit/>
          </a:bodyPr>
          <a:lstStyle/>
          <a:p>
            <a:pPr algn="l">
              <a:lnSpc>
                <a:spcPts val="9600"/>
              </a:lnSpc>
            </a:pPr>
            <a:r>
              <a:rPr lang="en-US" sz="8000">
                <a:solidFill>
                  <a:srgbClr val="C89F65"/>
                </a:solidFill>
                <a:latin typeface="Tek Tall Arabic"/>
                <a:ea typeface="Tek Tall Arabic"/>
                <a:cs typeface="Tek Tall Arabic"/>
                <a:sym typeface="Tek Tall Arabic"/>
              </a:rPr>
              <a:t>WIE KUNNEN HET TEGEN GAAN?</a:t>
            </a:r>
          </a:p>
        </p:txBody>
      </p:sp>
      <p:sp>
        <p:nvSpPr>
          <p:cNvPr id="14" name="TextBox 14"/>
          <p:cNvSpPr txBox="1"/>
          <p:nvPr/>
        </p:nvSpPr>
        <p:spPr>
          <a:xfrm>
            <a:off x="9144000" y="6418738"/>
            <a:ext cx="7823532" cy="1210787"/>
          </a:xfrm>
          <a:prstGeom prst="rect">
            <a:avLst/>
          </a:prstGeom>
        </p:spPr>
        <p:txBody>
          <a:bodyPr lIns="0" tIns="0" rIns="0" bIns="0" rtlCol="0" anchor="t">
            <a:spAutoFit/>
          </a:bodyPr>
          <a:lstStyle/>
          <a:p>
            <a:pPr algn="l">
              <a:lnSpc>
                <a:spcPts val="3219"/>
              </a:lnSpc>
            </a:pPr>
            <a:r>
              <a:rPr lang="en-US" sz="2299">
                <a:solidFill>
                  <a:srgbClr val="FFFFFF"/>
                </a:solidFill>
                <a:latin typeface="IBM Plex Sans Condensed"/>
                <a:ea typeface="IBM Plex Sans Condensed"/>
                <a:cs typeface="IBM Plex Sans Condensed"/>
                <a:sym typeface="IBM Plex Sans Condensed"/>
              </a:rPr>
              <a:t>SBB</a:t>
            </a:r>
          </a:p>
          <a:p>
            <a:pPr algn="l">
              <a:lnSpc>
                <a:spcPts val="3219"/>
              </a:lnSpc>
            </a:pPr>
            <a:r>
              <a:rPr lang="en-US" sz="2299">
                <a:solidFill>
                  <a:srgbClr val="FFFFFF"/>
                </a:solidFill>
                <a:latin typeface="IBM Plex Sans Condensed"/>
                <a:ea typeface="IBM Plex Sans Condensed"/>
                <a:cs typeface="IBM Plex Sans Condensed"/>
                <a:sym typeface="IBM Plex Sans Condensed"/>
              </a:rPr>
              <a:t>Onderwijs</a:t>
            </a:r>
          </a:p>
          <a:p>
            <a:pPr marL="0" lvl="0" indent="0" algn="l">
              <a:lnSpc>
                <a:spcPts val="3219"/>
              </a:lnSpc>
              <a:spcBef>
                <a:spcPct val="0"/>
              </a:spcBef>
            </a:pPr>
            <a:r>
              <a:rPr lang="en-US" sz="2299">
                <a:solidFill>
                  <a:srgbClr val="FFFFFF"/>
                </a:solidFill>
                <a:latin typeface="IBM Plex Sans Condensed"/>
                <a:ea typeface="IBM Plex Sans Condensed"/>
                <a:cs typeface="IBM Plex Sans Condensed"/>
                <a:sym typeface="IBM Plex Sans Condensed"/>
              </a:rPr>
              <a:t>Leerbedrijf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191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803748" y="-853534"/>
            <a:ext cx="8848416" cy="5794459"/>
            <a:chOff x="0" y="0"/>
            <a:chExt cx="6273800" cy="4108450"/>
          </a:xfrm>
        </p:grpSpPr>
        <p:sp>
          <p:nvSpPr>
            <p:cNvPr id="3" name="Freeform 3"/>
            <p:cNvSpPr/>
            <p:nvPr/>
          </p:nvSpPr>
          <p:spPr>
            <a:xfrm>
              <a:off x="0" y="0"/>
              <a:ext cx="6273800" cy="4108450"/>
            </a:xfrm>
            <a:custGeom>
              <a:avLst/>
              <a:gdLst/>
              <a:ahLst/>
              <a:cxnLst/>
              <a:rect l="l" t="t" r="r" b="b"/>
              <a:pathLst>
                <a:path w="6273800" h="4108450">
                  <a:moveTo>
                    <a:pt x="6273800" y="4108450"/>
                  </a:moveTo>
                  <a:lnTo>
                    <a:pt x="0" y="4108450"/>
                  </a:lnTo>
                  <a:lnTo>
                    <a:pt x="0" y="0"/>
                  </a:lnTo>
                  <a:lnTo>
                    <a:pt x="6273800" y="0"/>
                  </a:lnTo>
                  <a:lnTo>
                    <a:pt x="6273800" y="4108450"/>
                  </a:lnTo>
                  <a:close/>
                </a:path>
              </a:pathLst>
            </a:custGeom>
            <a:blipFill>
              <a:blip r:embed="rId2"/>
              <a:stretch>
                <a:fillRect l="-5089" t="-56262" b="-84452"/>
              </a:stretch>
            </a:blipFill>
          </p:spPr>
          <p:txBody>
            <a:bodyPr/>
            <a:lstStyle/>
            <a:p>
              <a:endParaRPr lang="nl-NL"/>
            </a:p>
          </p:txBody>
        </p:sp>
        <p:sp>
          <p:nvSpPr>
            <p:cNvPr id="4" name="Freeform 4"/>
            <p:cNvSpPr/>
            <p:nvPr/>
          </p:nvSpPr>
          <p:spPr>
            <a:xfrm>
              <a:off x="0" y="0"/>
              <a:ext cx="6273800" cy="4108450"/>
            </a:xfrm>
            <a:custGeom>
              <a:avLst/>
              <a:gdLst/>
              <a:ahLst/>
              <a:cxnLst/>
              <a:rect l="l" t="t" r="r" b="b"/>
              <a:pathLst>
                <a:path w="6273800" h="4108450">
                  <a:moveTo>
                    <a:pt x="6273800" y="4108450"/>
                  </a:moveTo>
                  <a:lnTo>
                    <a:pt x="0" y="4108450"/>
                  </a:lnTo>
                  <a:lnTo>
                    <a:pt x="0" y="0"/>
                  </a:lnTo>
                  <a:lnTo>
                    <a:pt x="6273800" y="0"/>
                  </a:lnTo>
                  <a:lnTo>
                    <a:pt x="6273800" y="4108450"/>
                  </a:lnTo>
                  <a:close/>
                </a:path>
              </a:pathLst>
            </a:custGeom>
            <a:blipFill>
              <a:blip r:embed="rId3"/>
              <a:stretch>
                <a:fillRect l="-84" r="-84"/>
              </a:stretch>
            </a:blipFill>
          </p:spPr>
          <p:txBody>
            <a:bodyPr/>
            <a:lstStyle/>
            <a:p>
              <a:endParaRPr lang="nl-NL"/>
            </a:p>
          </p:txBody>
        </p:sp>
      </p:grpSp>
      <p:grpSp>
        <p:nvGrpSpPr>
          <p:cNvPr id="5" name="Group 5"/>
          <p:cNvGrpSpPr>
            <a:grpSpLocks noChangeAspect="1"/>
          </p:cNvGrpSpPr>
          <p:nvPr/>
        </p:nvGrpSpPr>
        <p:grpSpPr>
          <a:xfrm>
            <a:off x="8803748" y="5346076"/>
            <a:ext cx="8848416" cy="5794459"/>
            <a:chOff x="0" y="0"/>
            <a:chExt cx="6273800" cy="4108450"/>
          </a:xfrm>
        </p:grpSpPr>
        <p:sp>
          <p:nvSpPr>
            <p:cNvPr id="6" name="Freeform 6"/>
            <p:cNvSpPr/>
            <p:nvPr/>
          </p:nvSpPr>
          <p:spPr>
            <a:xfrm>
              <a:off x="0" y="0"/>
              <a:ext cx="6273800" cy="4108450"/>
            </a:xfrm>
            <a:custGeom>
              <a:avLst/>
              <a:gdLst/>
              <a:ahLst/>
              <a:cxnLst/>
              <a:rect l="l" t="t" r="r" b="b"/>
              <a:pathLst>
                <a:path w="6273800" h="4108450">
                  <a:moveTo>
                    <a:pt x="6273800" y="4108450"/>
                  </a:moveTo>
                  <a:lnTo>
                    <a:pt x="0" y="4108450"/>
                  </a:lnTo>
                  <a:lnTo>
                    <a:pt x="0" y="0"/>
                  </a:lnTo>
                  <a:lnTo>
                    <a:pt x="6273800" y="0"/>
                  </a:lnTo>
                  <a:lnTo>
                    <a:pt x="6273800" y="4108450"/>
                  </a:lnTo>
                  <a:close/>
                </a:path>
              </a:pathLst>
            </a:custGeom>
            <a:blipFill>
              <a:blip r:embed="rId4"/>
              <a:stretch>
                <a:fillRect t="-869" b="-869"/>
              </a:stretch>
            </a:blipFill>
          </p:spPr>
          <p:txBody>
            <a:bodyPr/>
            <a:lstStyle/>
            <a:p>
              <a:endParaRPr lang="nl-NL"/>
            </a:p>
          </p:txBody>
        </p:sp>
        <p:sp>
          <p:nvSpPr>
            <p:cNvPr id="7" name="Freeform 7"/>
            <p:cNvSpPr/>
            <p:nvPr/>
          </p:nvSpPr>
          <p:spPr>
            <a:xfrm>
              <a:off x="0" y="0"/>
              <a:ext cx="6273800" cy="4108450"/>
            </a:xfrm>
            <a:custGeom>
              <a:avLst/>
              <a:gdLst/>
              <a:ahLst/>
              <a:cxnLst/>
              <a:rect l="l" t="t" r="r" b="b"/>
              <a:pathLst>
                <a:path w="6273800" h="4108450">
                  <a:moveTo>
                    <a:pt x="6273800" y="4108450"/>
                  </a:moveTo>
                  <a:lnTo>
                    <a:pt x="0" y="4108450"/>
                  </a:lnTo>
                  <a:lnTo>
                    <a:pt x="0" y="0"/>
                  </a:lnTo>
                  <a:lnTo>
                    <a:pt x="6273800" y="0"/>
                  </a:lnTo>
                  <a:lnTo>
                    <a:pt x="6273800" y="4108450"/>
                  </a:lnTo>
                  <a:close/>
                </a:path>
              </a:pathLst>
            </a:custGeom>
            <a:blipFill>
              <a:blip r:embed="rId3"/>
              <a:stretch>
                <a:fillRect l="-84" r="-84"/>
              </a:stretch>
            </a:blipFill>
          </p:spPr>
          <p:txBody>
            <a:bodyPr/>
            <a:lstStyle/>
            <a:p>
              <a:endParaRPr lang="nl-NL"/>
            </a:p>
          </p:txBody>
        </p:sp>
      </p:grpSp>
      <p:grpSp>
        <p:nvGrpSpPr>
          <p:cNvPr id="8" name="Group 8"/>
          <p:cNvGrpSpPr/>
          <p:nvPr/>
        </p:nvGrpSpPr>
        <p:grpSpPr>
          <a:xfrm>
            <a:off x="14634951" y="-297374"/>
            <a:ext cx="3017212" cy="10881749"/>
            <a:chOff x="0" y="0"/>
            <a:chExt cx="4022950" cy="14508998"/>
          </a:xfrm>
        </p:grpSpPr>
        <p:sp>
          <p:nvSpPr>
            <p:cNvPr id="9" name="Freeform 9"/>
            <p:cNvSpPr/>
            <p:nvPr/>
          </p:nvSpPr>
          <p:spPr>
            <a:xfrm rot="-10800000">
              <a:off x="0" y="7254499"/>
              <a:ext cx="4022950" cy="7254499"/>
            </a:xfrm>
            <a:custGeom>
              <a:avLst/>
              <a:gdLst/>
              <a:ahLst/>
              <a:cxnLst/>
              <a:rect l="l" t="t" r="r" b="b"/>
              <a:pathLst>
                <a:path w="4022950" h="7254499">
                  <a:moveTo>
                    <a:pt x="0" y="0"/>
                  </a:moveTo>
                  <a:lnTo>
                    <a:pt x="4022950" y="0"/>
                  </a:lnTo>
                  <a:lnTo>
                    <a:pt x="4022950" y="7254499"/>
                  </a:lnTo>
                  <a:lnTo>
                    <a:pt x="0" y="72544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0" name="Freeform 10"/>
            <p:cNvSpPr/>
            <p:nvPr/>
          </p:nvSpPr>
          <p:spPr>
            <a:xfrm rot="-10800000">
              <a:off x="0" y="0"/>
              <a:ext cx="4022950" cy="7254499"/>
            </a:xfrm>
            <a:custGeom>
              <a:avLst/>
              <a:gdLst/>
              <a:ahLst/>
              <a:cxnLst/>
              <a:rect l="l" t="t" r="r" b="b"/>
              <a:pathLst>
                <a:path w="4022950" h="7254499">
                  <a:moveTo>
                    <a:pt x="0" y="0"/>
                  </a:moveTo>
                  <a:lnTo>
                    <a:pt x="4022950" y="0"/>
                  </a:lnTo>
                  <a:lnTo>
                    <a:pt x="4022950" y="7254499"/>
                  </a:lnTo>
                  <a:lnTo>
                    <a:pt x="0" y="72544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grpSp>
      <p:sp>
        <p:nvSpPr>
          <p:cNvPr id="11" name="AutoShape 11"/>
          <p:cNvSpPr/>
          <p:nvPr/>
        </p:nvSpPr>
        <p:spPr>
          <a:xfrm flipV="1">
            <a:off x="-635310" y="4049677"/>
            <a:ext cx="8067613" cy="0"/>
          </a:xfrm>
          <a:prstGeom prst="line">
            <a:avLst/>
          </a:prstGeom>
          <a:ln w="38100" cap="flat">
            <a:solidFill>
              <a:srgbClr val="FFFFFF"/>
            </a:solidFill>
            <a:prstDash val="solid"/>
            <a:headEnd type="none" w="sm" len="sm"/>
            <a:tailEnd type="none" w="sm" len="sm"/>
          </a:ln>
        </p:spPr>
        <p:txBody>
          <a:bodyPr/>
          <a:lstStyle/>
          <a:p>
            <a:endParaRPr lang="nl-NL"/>
          </a:p>
        </p:txBody>
      </p:sp>
      <p:sp>
        <p:nvSpPr>
          <p:cNvPr id="12" name="TextBox 12"/>
          <p:cNvSpPr txBox="1"/>
          <p:nvPr/>
        </p:nvSpPr>
        <p:spPr>
          <a:xfrm>
            <a:off x="1028634" y="2404564"/>
            <a:ext cx="6403735" cy="1158875"/>
          </a:xfrm>
          <a:prstGeom prst="rect">
            <a:avLst/>
          </a:prstGeom>
        </p:spPr>
        <p:txBody>
          <a:bodyPr lIns="0" tIns="0" rIns="0" bIns="0" rtlCol="0" anchor="t">
            <a:spAutoFit/>
          </a:bodyPr>
          <a:lstStyle/>
          <a:p>
            <a:pPr marL="0" lvl="0" indent="0" algn="l">
              <a:lnSpc>
                <a:spcPts val="8800"/>
              </a:lnSpc>
              <a:spcBef>
                <a:spcPct val="0"/>
              </a:spcBef>
            </a:pPr>
            <a:r>
              <a:rPr lang="en-US" sz="8000">
                <a:solidFill>
                  <a:srgbClr val="C89F65"/>
                </a:solidFill>
                <a:latin typeface="Tek Tall Arabic"/>
                <a:ea typeface="Tek Tall Arabic"/>
                <a:cs typeface="Tek Tall Arabic"/>
                <a:sym typeface="Tek Tall Arabic"/>
              </a:rPr>
              <a:t>GOED OM TE WETEN</a:t>
            </a:r>
          </a:p>
        </p:txBody>
      </p:sp>
      <p:sp>
        <p:nvSpPr>
          <p:cNvPr id="13" name="TextBox 13"/>
          <p:cNvSpPr txBox="1"/>
          <p:nvPr/>
        </p:nvSpPr>
        <p:spPr>
          <a:xfrm>
            <a:off x="1028634" y="4789963"/>
            <a:ext cx="6403735" cy="1210787"/>
          </a:xfrm>
          <a:prstGeom prst="rect">
            <a:avLst/>
          </a:prstGeom>
        </p:spPr>
        <p:txBody>
          <a:bodyPr lIns="0" tIns="0" rIns="0" bIns="0" rtlCol="0" anchor="t">
            <a:spAutoFit/>
          </a:bodyPr>
          <a:lstStyle/>
          <a:p>
            <a:pPr algn="l">
              <a:lnSpc>
                <a:spcPts val="3219"/>
              </a:lnSpc>
            </a:pPr>
            <a:r>
              <a:rPr lang="en-US" sz="2299">
                <a:solidFill>
                  <a:srgbClr val="FFFFFF"/>
                </a:solidFill>
                <a:latin typeface="IBM Plex Sans Condensed"/>
                <a:ea typeface="IBM Plex Sans Condensed"/>
                <a:cs typeface="IBM Plex Sans Condensed"/>
                <a:sym typeface="IBM Plex Sans Condensed"/>
              </a:rPr>
              <a:t>Fraude valt onder de verantwoordelijkheid van instanties als politie, OM of FIOD. </a:t>
            </a:r>
          </a:p>
          <a:p>
            <a:pPr marL="0" lvl="0" indent="0" algn="l">
              <a:lnSpc>
                <a:spcPts val="3219"/>
              </a:lnSpc>
              <a:spcBef>
                <a:spcPct val="0"/>
              </a:spcBef>
            </a:pPr>
            <a:endParaRPr lang="en-US" sz="2299">
              <a:solidFill>
                <a:srgbClr val="FFFFFF"/>
              </a:solidFill>
              <a:latin typeface="IBM Plex Sans Condensed"/>
              <a:ea typeface="IBM Plex Sans Condensed"/>
              <a:cs typeface="IBM Plex Sans Condensed"/>
              <a:sym typeface="IBM Plex Sans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1919"/>
        </a:solidFill>
        <a:effectLst/>
      </p:bgPr>
    </p:bg>
    <p:spTree>
      <p:nvGrpSpPr>
        <p:cNvPr id="1" name=""/>
        <p:cNvGrpSpPr/>
        <p:nvPr/>
      </p:nvGrpSpPr>
      <p:grpSpPr>
        <a:xfrm>
          <a:off x="0" y="0"/>
          <a:ext cx="0" cy="0"/>
          <a:chOff x="0" y="0"/>
          <a:chExt cx="0" cy="0"/>
        </a:xfrm>
      </p:grpSpPr>
      <p:grpSp>
        <p:nvGrpSpPr>
          <p:cNvPr id="2" name="Group 2"/>
          <p:cNvGrpSpPr/>
          <p:nvPr/>
        </p:nvGrpSpPr>
        <p:grpSpPr>
          <a:xfrm>
            <a:off x="10278541" y="-119302"/>
            <a:ext cx="8213977" cy="10525605"/>
            <a:chOff x="0" y="0"/>
            <a:chExt cx="10951969" cy="14034139"/>
          </a:xfrm>
        </p:grpSpPr>
        <p:pic>
          <p:nvPicPr>
            <p:cNvPr id="3" name="Picture 3"/>
            <p:cNvPicPr>
              <a:picLocks noChangeAspect="1"/>
            </p:cNvPicPr>
            <p:nvPr/>
          </p:nvPicPr>
          <p:blipFill>
            <a:blip r:embed="rId2"/>
            <a:srcRect l="22000" t="-14071" r="21999" b="-14071"/>
            <a:stretch>
              <a:fillRect/>
            </a:stretch>
          </p:blipFill>
          <p:spPr>
            <a:xfrm>
              <a:off x="0" y="0"/>
              <a:ext cx="10951969" cy="14034139"/>
            </a:xfrm>
            <a:prstGeom prst="rect">
              <a:avLst/>
            </a:prstGeom>
          </p:spPr>
        </p:pic>
      </p:grpSp>
      <p:sp>
        <p:nvSpPr>
          <p:cNvPr id="4" name="Freeform 4"/>
          <p:cNvSpPr/>
          <p:nvPr/>
        </p:nvSpPr>
        <p:spPr>
          <a:xfrm>
            <a:off x="10269016" y="-486797"/>
            <a:ext cx="6244511" cy="11260594"/>
          </a:xfrm>
          <a:custGeom>
            <a:avLst/>
            <a:gdLst/>
            <a:ahLst/>
            <a:cxnLst/>
            <a:rect l="l" t="t" r="r" b="b"/>
            <a:pathLst>
              <a:path w="6244511" h="11260594">
                <a:moveTo>
                  <a:pt x="0" y="0"/>
                </a:moveTo>
                <a:lnTo>
                  <a:pt x="6244511" y="0"/>
                </a:lnTo>
                <a:lnTo>
                  <a:pt x="6244511" y="11260594"/>
                </a:lnTo>
                <a:lnTo>
                  <a:pt x="0" y="112605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5" name="AutoShape 5"/>
          <p:cNvSpPr/>
          <p:nvPr/>
        </p:nvSpPr>
        <p:spPr>
          <a:xfrm>
            <a:off x="-93185" y="2347107"/>
            <a:ext cx="9927079" cy="0"/>
          </a:xfrm>
          <a:prstGeom prst="line">
            <a:avLst/>
          </a:prstGeom>
          <a:ln w="38100" cap="flat">
            <a:solidFill>
              <a:srgbClr val="FFFFFF"/>
            </a:solidFill>
            <a:prstDash val="solid"/>
            <a:headEnd type="none" w="sm" len="sm"/>
            <a:tailEnd type="none" w="sm" len="sm"/>
          </a:ln>
        </p:spPr>
        <p:txBody>
          <a:bodyPr/>
          <a:lstStyle/>
          <a:p>
            <a:endParaRPr lang="nl-NL"/>
          </a:p>
        </p:txBody>
      </p:sp>
      <p:sp>
        <p:nvSpPr>
          <p:cNvPr id="6" name="Freeform 6"/>
          <p:cNvSpPr/>
          <p:nvPr/>
        </p:nvSpPr>
        <p:spPr>
          <a:xfrm>
            <a:off x="3617994" y="8364443"/>
            <a:ext cx="4501425" cy="1446083"/>
          </a:xfrm>
          <a:custGeom>
            <a:avLst/>
            <a:gdLst/>
            <a:ahLst/>
            <a:cxnLst/>
            <a:rect l="l" t="t" r="r" b="b"/>
            <a:pathLst>
              <a:path w="4501425" h="1446083">
                <a:moveTo>
                  <a:pt x="0" y="0"/>
                </a:moveTo>
                <a:lnTo>
                  <a:pt x="4501425" y="0"/>
                </a:lnTo>
                <a:lnTo>
                  <a:pt x="4501425" y="1446083"/>
                </a:lnTo>
                <a:lnTo>
                  <a:pt x="0" y="1446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7" name="TextBox 7"/>
          <p:cNvSpPr txBox="1"/>
          <p:nvPr/>
        </p:nvSpPr>
        <p:spPr>
          <a:xfrm>
            <a:off x="1384204" y="946488"/>
            <a:ext cx="7759796" cy="1158875"/>
          </a:xfrm>
          <a:prstGeom prst="rect">
            <a:avLst/>
          </a:prstGeom>
        </p:spPr>
        <p:txBody>
          <a:bodyPr lIns="0" tIns="0" rIns="0" bIns="0" rtlCol="0" anchor="t">
            <a:spAutoFit/>
          </a:bodyPr>
          <a:lstStyle/>
          <a:p>
            <a:pPr marL="0" lvl="0" indent="0" algn="l">
              <a:lnSpc>
                <a:spcPts val="8800"/>
              </a:lnSpc>
              <a:spcBef>
                <a:spcPct val="0"/>
              </a:spcBef>
            </a:pPr>
            <a:r>
              <a:rPr lang="en-US" sz="8000">
                <a:solidFill>
                  <a:srgbClr val="C89F65"/>
                </a:solidFill>
                <a:latin typeface="Tek Tall Arabic"/>
                <a:ea typeface="Tek Tall Arabic"/>
                <a:cs typeface="Tek Tall Arabic"/>
                <a:sym typeface="Tek Tall Arabic"/>
              </a:rPr>
              <a:t>WAT KAN ONDERWIJS DOEN?</a:t>
            </a:r>
          </a:p>
        </p:txBody>
      </p:sp>
      <p:sp>
        <p:nvSpPr>
          <p:cNvPr id="8" name="TextBox 8"/>
          <p:cNvSpPr txBox="1"/>
          <p:nvPr/>
        </p:nvSpPr>
        <p:spPr>
          <a:xfrm>
            <a:off x="1234095" y="2999876"/>
            <a:ext cx="8805127" cy="4875531"/>
          </a:xfrm>
          <a:prstGeom prst="rect">
            <a:avLst/>
          </a:prstGeom>
        </p:spPr>
        <p:txBody>
          <a:bodyPr lIns="0" tIns="0" rIns="0" bIns="0" rtlCol="0" anchor="t">
            <a:spAutoFit/>
          </a:bodyPr>
          <a:lstStyle/>
          <a:p>
            <a:pPr algn="l">
              <a:lnSpc>
                <a:spcPts val="3219"/>
              </a:lnSpc>
            </a:pPr>
            <a:endParaRPr/>
          </a:p>
          <a:p>
            <a:pPr marL="496563"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Diplomakwaliteit en rechtmatigheid waarborgen</a:t>
            </a:r>
          </a:p>
          <a:p>
            <a:pPr marL="496563"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Begeleiding bij leerbedrijf: ken de praktijkopleider</a:t>
            </a:r>
          </a:p>
          <a:p>
            <a:pPr marL="496563"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Onderwijs en leerbedrijf informeren en bewust maken</a:t>
            </a:r>
          </a:p>
          <a:p>
            <a:pPr marL="496563"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Fraude melden of aangifte doen</a:t>
            </a:r>
          </a:p>
          <a:p>
            <a:pPr marL="496563"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Landelijke werkwijze voor EVC-vrijstellingen volgen</a:t>
            </a:r>
          </a:p>
          <a:p>
            <a:pPr marL="496563"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Duidelijke werkwijze voor LLO- en MBO-certificaten</a:t>
            </a:r>
          </a:p>
          <a:p>
            <a:pPr marL="496563" lvl="1" indent="-248281" algn="l">
              <a:lnSpc>
                <a:spcPts val="3219"/>
              </a:lnSpc>
              <a:buFont typeface="Arial"/>
              <a:buChar char="•"/>
            </a:pPr>
            <a:r>
              <a:rPr lang="en-US" sz="2299">
                <a:solidFill>
                  <a:srgbClr val="FFFFFF"/>
                </a:solidFill>
                <a:latin typeface="IBM Plex Sans Condensed"/>
                <a:ea typeface="IBM Plex Sans Condensed"/>
                <a:cs typeface="IBM Plex Sans Condensed"/>
                <a:sym typeface="IBM Plex Sans Condensed"/>
              </a:rPr>
              <a:t>Vermoedens melden bij SBB</a:t>
            </a:r>
          </a:p>
          <a:p>
            <a:pPr algn="l">
              <a:lnSpc>
                <a:spcPts val="3219"/>
              </a:lnSpc>
            </a:pPr>
            <a:endParaRPr lang="en-US" sz="2299">
              <a:solidFill>
                <a:srgbClr val="FFFFFF"/>
              </a:solidFill>
              <a:latin typeface="IBM Plex Sans Condensed"/>
              <a:ea typeface="IBM Plex Sans Condensed"/>
              <a:cs typeface="IBM Plex Sans Condensed"/>
              <a:sym typeface="IBM Plex Sans Condensed"/>
            </a:endParaRPr>
          </a:p>
          <a:p>
            <a:pPr algn="l">
              <a:lnSpc>
                <a:spcPts val="3219"/>
              </a:lnSpc>
            </a:pPr>
            <a:endParaRPr lang="en-US" sz="2299">
              <a:solidFill>
                <a:srgbClr val="FFFFFF"/>
              </a:solidFill>
              <a:latin typeface="IBM Plex Sans Condensed"/>
              <a:ea typeface="IBM Plex Sans Condensed"/>
              <a:cs typeface="IBM Plex Sans Condensed"/>
              <a:sym typeface="IBM Plex Sans Condensed"/>
            </a:endParaRPr>
          </a:p>
          <a:p>
            <a:pPr algn="l">
              <a:lnSpc>
                <a:spcPts val="3219"/>
              </a:lnSpc>
            </a:pPr>
            <a:endParaRPr lang="en-US" sz="2299">
              <a:solidFill>
                <a:srgbClr val="FFFFFF"/>
              </a:solidFill>
              <a:latin typeface="IBM Plex Sans Condensed"/>
              <a:ea typeface="IBM Plex Sans Condensed"/>
              <a:cs typeface="IBM Plex Sans Condensed"/>
              <a:sym typeface="IBM Plex Sans Condensed"/>
            </a:endParaRPr>
          </a:p>
          <a:p>
            <a:pPr marL="0" lvl="0" indent="0" algn="l">
              <a:lnSpc>
                <a:spcPts val="3219"/>
              </a:lnSpc>
              <a:spcBef>
                <a:spcPct val="0"/>
              </a:spcBef>
            </a:pPr>
            <a:endParaRPr lang="en-US" sz="2299">
              <a:solidFill>
                <a:srgbClr val="FFFFFF"/>
              </a:solidFill>
              <a:latin typeface="IBM Plex Sans Condensed"/>
              <a:ea typeface="IBM Plex Sans Condensed"/>
              <a:cs typeface="IBM Plex Sans Condensed"/>
              <a:sym typeface="IBM Plex Sans Condensed"/>
            </a:endParaRPr>
          </a:p>
        </p:txBody>
      </p:sp>
      <p:sp>
        <p:nvSpPr>
          <p:cNvPr id="9" name="TextBox 9"/>
          <p:cNvSpPr txBox="1"/>
          <p:nvPr/>
        </p:nvSpPr>
        <p:spPr>
          <a:xfrm>
            <a:off x="4491258" y="9039860"/>
            <a:ext cx="3376732" cy="389256"/>
          </a:xfrm>
          <a:prstGeom prst="rect">
            <a:avLst/>
          </a:prstGeom>
        </p:spPr>
        <p:txBody>
          <a:bodyPr lIns="0" tIns="0" rIns="0" bIns="0" rtlCol="0" anchor="t">
            <a:spAutoFit/>
          </a:bodyPr>
          <a:lstStyle/>
          <a:p>
            <a:pPr algn="ctr">
              <a:lnSpc>
                <a:spcPts val="3219"/>
              </a:lnSpc>
              <a:spcBef>
                <a:spcPct val="0"/>
              </a:spcBef>
            </a:pPr>
            <a:r>
              <a:rPr lang="en-US" sz="2299" b="1" spc="114">
                <a:solidFill>
                  <a:srgbClr val="FFFFFF"/>
                </a:solidFill>
                <a:latin typeface="IBM Plex Sans Condensed Bold"/>
                <a:ea typeface="IBM Plex Sans Condensed Bold"/>
                <a:cs typeface="IBM Plex Sans Condensed Bold"/>
                <a:sym typeface="IBM Plex Sans Condensed Bold"/>
              </a:rPr>
              <a:t>SBB KLACHTFORMULIER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1919"/>
        </a:solidFill>
        <a:effectLst/>
      </p:bgPr>
    </p:bg>
    <p:spTree>
      <p:nvGrpSpPr>
        <p:cNvPr id="1" name=""/>
        <p:cNvGrpSpPr/>
        <p:nvPr/>
      </p:nvGrpSpPr>
      <p:grpSpPr>
        <a:xfrm>
          <a:off x="0" y="0"/>
          <a:ext cx="0" cy="0"/>
          <a:chOff x="0" y="0"/>
          <a:chExt cx="0" cy="0"/>
        </a:xfrm>
      </p:grpSpPr>
      <p:sp>
        <p:nvSpPr>
          <p:cNvPr id="2" name="AutoShape 2"/>
          <p:cNvSpPr/>
          <p:nvPr/>
        </p:nvSpPr>
        <p:spPr>
          <a:xfrm>
            <a:off x="8956119" y="1655763"/>
            <a:ext cx="12311601" cy="0"/>
          </a:xfrm>
          <a:prstGeom prst="line">
            <a:avLst/>
          </a:prstGeom>
          <a:ln w="38100" cap="flat">
            <a:solidFill>
              <a:srgbClr val="FFFFFF"/>
            </a:solidFill>
            <a:prstDash val="solid"/>
            <a:headEnd type="none" w="sm" len="sm"/>
            <a:tailEnd type="none" w="sm" len="sm"/>
          </a:ln>
        </p:spPr>
        <p:txBody>
          <a:bodyPr/>
          <a:lstStyle/>
          <a:p>
            <a:endParaRPr lang="nl-NL"/>
          </a:p>
        </p:txBody>
      </p:sp>
      <p:grpSp>
        <p:nvGrpSpPr>
          <p:cNvPr id="3" name="Group 3"/>
          <p:cNvGrpSpPr/>
          <p:nvPr/>
        </p:nvGrpSpPr>
        <p:grpSpPr>
          <a:xfrm>
            <a:off x="-269585" y="-246337"/>
            <a:ext cx="8231979" cy="10779673"/>
            <a:chOff x="0" y="0"/>
            <a:chExt cx="10975972" cy="14372898"/>
          </a:xfrm>
        </p:grpSpPr>
        <p:pic>
          <p:nvPicPr>
            <p:cNvPr id="4" name="Picture 4"/>
            <p:cNvPicPr>
              <a:picLocks noChangeAspect="1"/>
            </p:cNvPicPr>
            <p:nvPr/>
          </p:nvPicPr>
          <p:blipFill>
            <a:blip r:embed="rId2"/>
            <a:srcRect l="28522" r="28522"/>
            <a:stretch>
              <a:fillRect/>
            </a:stretch>
          </p:blipFill>
          <p:spPr>
            <a:xfrm>
              <a:off x="0" y="0"/>
              <a:ext cx="10975972" cy="14372898"/>
            </a:xfrm>
            <a:prstGeom prst="rect">
              <a:avLst/>
            </a:prstGeom>
          </p:spPr>
        </p:pic>
      </p:grpSp>
      <p:grpSp>
        <p:nvGrpSpPr>
          <p:cNvPr id="5" name="Group 5"/>
          <p:cNvGrpSpPr/>
          <p:nvPr/>
        </p:nvGrpSpPr>
        <p:grpSpPr>
          <a:xfrm>
            <a:off x="4983010" y="-246337"/>
            <a:ext cx="2988909" cy="10779673"/>
            <a:chOff x="0" y="0"/>
            <a:chExt cx="3985213" cy="14372898"/>
          </a:xfrm>
        </p:grpSpPr>
        <p:sp>
          <p:nvSpPr>
            <p:cNvPr id="6" name="Freeform 6"/>
            <p:cNvSpPr/>
            <p:nvPr/>
          </p:nvSpPr>
          <p:spPr>
            <a:xfrm rot="-10800000">
              <a:off x="0" y="7186449"/>
              <a:ext cx="3985213" cy="7186449"/>
            </a:xfrm>
            <a:custGeom>
              <a:avLst/>
              <a:gdLst/>
              <a:ahLst/>
              <a:cxnLst/>
              <a:rect l="l" t="t" r="r" b="b"/>
              <a:pathLst>
                <a:path w="3985213" h="7186449">
                  <a:moveTo>
                    <a:pt x="0" y="0"/>
                  </a:moveTo>
                  <a:lnTo>
                    <a:pt x="3985213" y="0"/>
                  </a:lnTo>
                  <a:lnTo>
                    <a:pt x="3985213" y="7186449"/>
                  </a:lnTo>
                  <a:lnTo>
                    <a:pt x="0" y="7186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7" name="Freeform 7"/>
            <p:cNvSpPr/>
            <p:nvPr/>
          </p:nvSpPr>
          <p:spPr>
            <a:xfrm rot="-10800000">
              <a:off x="0" y="0"/>
              <a:ext cx="3985213" cy="7186449"/>
            </a:xfrm>
            <a:custGeom>
              <a:avLst/>
              <a:gdLst/>
              <a:ahLst/>
              <a:cxnLst/>
              <a:rect l="l" t="t" r="r" b="b"/>
              <a:pathLst>
                <a:path w="3985213" h="7186449">
                  <a:moveTo>
                    <a:pt x="0" y="0"/>
                  </a:moveTo>
                  <a:lnTo>
                    <a:pt x="3985213" y="0"/>
                  </a:lnTo>
                  <a:lnTo>
                    <a:pt x="3985213" y="7186449"/>
                  </a:lnTo>
                  <a:lnTo>
                    <a:pt x="0" y="7186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grpSp>
      <p:sp>
        <p:nvSpPr>
          <p:cNvPr id="8" name="TextBox 8"/>
          <p:cNvSpPr txBox="1"/>
          <p:nvPr/>
        </p:nvSpPr>
        <p:spPr>
          <a:xfrm>
            <a:off x="8956119" y="477837"/>
            <a:ext cx="7093496" cy="1158875"/>
          </a:xfrm>
          <a:prstGeom prst="rect">
            <a:avLst/>
          </a:prstGeom>
        </p:spPr>
        <p:txBody>
          <a:bodyPr lIns="0" tIns="0" rIns="0" bIns="0" rtlCol="0" anchor="t">
            <a:spAutoFit/>
          </a:bodyPr>
          <a:lstStyle/>
          <a:p>
            <a:pPr algn="l">
              <a:lnSpc>
                <a:spcPts val="8800"/>
              </a:lnSpc>
            </a:pPr>
            <a:r>
              <a:rPr lang="en-US" sz="8000">
                <a:solidFill>
                  <a:srgbClr val="C89F65"/>
                </a:solidFill>
                <a:latin typeface="Tek Tall Arabic"/>
                <a:ea typeface="Tek Tall Arabic"/>
                <a:cs typeface="Tek Tall Arabic"/>
                <a:sym typeface="Tek Tall Arabic"/>
              </a:rPr>
              <a:t>ZIJN ER AANBEVELINGEN?</a:t>
            </a:r>
          </a:p>
        </p:txBody>
      </p:sp>
      <p:sp>
        <p:nvSpPr>
          <p:cNvPr id="9" name="TextBox 9"/>
          <p:cNvSpPr txBox="1"/>
          <p:nvPr/>
        </p:nvSpPr>
        <p:spPr>
          <a:xfrm>
            <a:off x="8956119" y="2180282"/>
            <a:ext cx="8676291" cy="8790306"/>
          </a:xfrm>
          <a:prstGeom prst="rect">
            <a:avLst/>
          </a:prstGeom>
        </p:spPr>
        <p:txBody>
          <a:bodyPr lIns="0" tIns="0" rIns="0" bIns="0" rtlCol="0" anchor="t">
            <a:spAutoFit/>
          </a:bodyPr>
          <a:lstStyle/>
          <a:p>
            <a:pPr marL="496562" lvl="1" indent="-248281" algn="l">
              <a:lnSpc>
                <a:spcPts val="3219"/>
              </a:lnSpc>
              <a:buFont typeface="Arial"/>
              <a:buChar char="•"/>
            </a:pPr>
            <a:r>
              <a:rPr lang="en-US" sz="2299" spc="114">
                <a:solidFill>
                  <a:srgbClr val="FFFFFF"/>
                </a:solidFill>
                <a:latin typeface="IBM Plex Sans Condensed"/>
                <a:ea typeface="IBM Plex Sans Condensed"/>
                <a:cs typeface="IBM Plex Sans Condensed"/>
                <a:sym typeface="IBM Plex Sans Condensed"/>
              </a:rPr>
              <a:t>3 contactmomenten met het leerbedrijf waarvan 1 fysiek</a:t>
            </a:r>
          </a:p>
          <a:p>
            <a:pPr algn="l">
              <a:lnSpc>
                <a:spcPts val="3219"/>
              </a:lnSpc>
            </a:pPr>
            <a:endParaRPr lang="en-US" sz="2299" spc="114">
              <a:solidFill>
                <a:srgbClr val="FFFFFF"/>
              </a:solidFill>
              <a:latin typeface="IBM Plex Sans Condensed"/>
              <a:ea typeface="IBM Plex Sans Condensed"/>
              <a:cs typeface="IBM Plex Sans Condensed"/>
              <a:sym typeface="IBM Plex Sans Condensed"/>
            </a:endParaRPr>
          </a:p>
          <a:p>
            <a:pPr marL="496562" lvl="1" indent="-248281" algn="l">
              <a:lnSpc>
                <a:spcPts val="3219"/>
              </a:lnSpc>
              <a:buFont typeface="Arial"/>
              <a:buChar char="•"/>
            </a:pPr>
            <a:r>
              <a:rPr lang="en-US" sz="2299" spc="114">
                <a:solidFill>
                  <a:srgbClr val="FFFFFF"/>
                </a:solidFill>
                <a:latin typeface="IBM Plex Sans Condensed"/>
                <a:ea typeface="IBM Plex Sans Condensed"/>
                <a:cs typeface="IBM Plex Sans Condensed"/>
                <a:sym typeface="IBM Plex Sans Condensed"/>
              </a:rPr>
              <a:t>Juiste en tijdige registratie POK</a:t>
            </a:r>
          </a:p>
          <a:p>
            <a:pPr algn="l">
              <a:lnSpc>
                <a:spcPts val="3219"/>
              </a:lnSpc>
            </a:pPr>
            <a:endParaRPr lang="en-US" sz="2299" spc="114">
              <a:solidFill>
                <a:srgbClr val="FFFFFF"/>
              </a:solidFill>
              <a:latin typeface="IBM Plex Sans Condensed"/>
              <a:ea typeface="IBM Plex Sans Condensed"/>
              <a:cs typeface="IBM Plex Sans Condensed"/>
              <a:sym typeface="IBM Plex Sans Condensed"/>
            </a:endParaRPr>
          </a:p>
          <a:p>
            <a:pPr marL="496562" lvl="1" indent="-248281" algn="l">
              <a:lnSpc>
                <a:spcPts val="3219"/>
              </a:lnSpc>
              <a:buFont typeface="Arial"/>
              <a:buChar char="•"/>
            </a:pPr>
            <a:r>
              <a:rPr lang="en-US" sz="2299" spc="114">
                <a:solidFill>
                  <a:srgbClr val="FFFFFF"/>
                </a:solidFill>
                <a:latin typeface="IBM Plex Sans Condensed"/>
                <a:ea typeface="IBM Plex Sans Condensed"/>
                <a:cs typeface="IBM Plex Sans Condensed"/>
                <a:sym typeface="IBM Plex Sans Condensed"/>
              </a:rPr>
              <a:t>Vergroten bewustwording binnen Curio</a:t>
            </a:r>
          </a:p>
          <a:p>
            <a:pPr algn="l">
              <a:lnSpc>
                <a:spcPts val="3219"/>
              </a:lnSpc>
            </a:pPr>
            <a:endParaRPr lang="en-US" sz="2299" spc="114">
              <a:solidFill>
                <a:srgbClr val="FFFFFF"/>
              </a:solidFill>
              <a:latin typeface="IBM Plex Sans Condensed"/>
              <a:ea typeface="IBM Plex Sans Condensed"/>
              <a:cs typeface="IBM Plex Sans Condensed"/>
              <a:sym typeface="IBM Plex Sans Condensed"/>
            </a:endParaRPr>
          </a:p>
          <a:p>
            <a:pPr marL="496562" lvl="1" indent="-248281" algn="l">
              <a:lnSpc>
                <a:spcPts val="3219"/>
              </a:lnSpc>
              <a:buFont typeface="Arial"/>
              <a:buChar char="•"/>
            </a:pPr>
            <a:r>
              <a:rPr lang="en-US" sz="2299" spc="114">
                <a:solidFill>
                  <a:srgbClr val="FFFFFF"/>
                </a:solidFill>
                <a:latin typeface="IBM Plex Sans Condensed"/>
                <a:ea typeface="IBM Plex Sans Condensed"/>
                <a:cs typeface="IBM Plex Sans Condensed"/>
                <a:sym typeface="IBM Plex Sans Condensed"/>
              </a:rPr>
              <a:t>Check op de praktijkopleider van het leerbedrijf</a:t>
            </a:r>
          </a:p>
          <a:p>
            <a:pPr algn="l">
              <a:lnSpc>
                <a:spcPts val="3219"/>
              </a:lnSpc>
            </a:pPr>
            <a:endParaRPr lang="en-US" sz="2299" spc="114">
              <a:solidFill>
                <a:srgbClr val="FFFFFF"/>
              </a:solidFill>
              <a:latin typeface="IBM Plex Sans Condensed"/>
              <a:ea typeface="IBM Plex Sans Condensed"/>
              <a:cs typeface="IBM Plex Sans Condensed"/>
              <a:sym typeface="IBM Plex Sans Condensed"/>
            </a:endParaRPr>
          </a:p>
          <a:p>
            <a:pPr marL="496562" lvl="1" indent="-248281" algn="l">
              <a:lnSpc>
                <a:spcPts val="3219"/>
              </a:lnSpc>
              <a:buFont typeface="Arial"/>
              <a:buChar char="•"/>
            </a:pPr>
            <a:r>
              <a:rPr lang="en-US" sz="2299" spc="114">
                <a:solidFill>
                  <a:srgbClr val="FFFFFF"/>
                </a:solidFill>
                <a:latin typeface="IBM Plex Sans Condensed"/>
                <a:ea typeface="IBM Plex Sans Condensed"/>
                <a:cs typeface="IBM Plex Sans Condensed"/>
                <a:sym typeface="IBM Plex Sans Condensed"/>
              </a:rPr>
              <a:t>Verzamelen van data op een centrale plek Curio overkoepelend</a:t>
            </a:r>
          </a:p>
          <a:p>
            <a:pPr algn="l">
              <a:lnSpc>
                <a:spcPts val="3219"/>
              </a:lnSpc>
            </a:pPr>
            <a:endParaRPr lang="en-US" sz="2299" spc="114">
              <a:solidFill>
                <a:srgbClr val="FFFFFF"/>
              </a:solidFill>
              <a:latin typeface="IBM Plex Sans Condensed"/>
              <a:ea typeface="IBM Plex Sans Condensed"/>
              <a:cs typeface="IBM Plex Sans Condensed"/>
              <a:sym typeface="IBM Plex Sans Condensed"/>
            </a:endParaRPr>
          </a:p>
          <a:p>
            <a:pPr marL="496562" lvl="1" indent="-248281" algn="l">
              <a:lnSpc>
                <a:spcPts val="3219"/>
              </a:lnSpc>
              <a:buFont typeface="Arial"/>
              <a:buChar char="•"/>
            </a:pPr>
            <a:r>
              <a:rPr lang="en-US" sz="2299" spc="114">
                <a:solidFill>
                  <a:srgbClr val="FFFFFF"/>
                </a:solidFill>
                <a:latin typeface="IBM Plex Sans Condensed"/>
                <a:ea typeface="IBM Plex Sans Condensed"/>
                <a:cs typeface="IBM Plex Sans Condensed"/>
                <a:sym typeface="IBM Plex Sans Condensed"/>
              </a:rPr>
              <a:t>intern iemand die situaties onderzoekt die met een externe een samenwerkingspartner om het op te pakken/melden</a:t>
            </a:r>
          </a:p>
          <a:p>
            <a:pPr algn="l">
              <a:lnSpc>
                <a:spcPts val="3219"/>
              </a:lnSpc>
            </a:pPr>
            <a:endParaRPr lang="en-US" sz="2299" spc="114">
              <a:solidFill>
                <a:srgbClr val="FFFFFF"/>
              </a:solidFill>
              <a:latin typeface="IBM Plex Sans Condensed"/>
              <a:ea typeface="IBM Plex Sans Condensed"/>
              <a:cs typeface="IBM Plex Sans Condensed"/>
              <a:sym typeface="IBM Plex Sans Condensed"/>
            </a:endParaRPr>
          </a:p>
          <a:p>
            <a:pPr marL="496562" lvl="1" indent="-248281" algn="l">
              <a:lnSpc>
                <a:spcPts val="3219"/>
              </a:lnSpc>
              <a:buFont typeface="Arial"/>
              <a:buChar char="•"/>
            </a:pPr>
            <a:r>
              <a:rPr lang="en-US" sz="2299" spc="114">
                <a:solidFill>
                  <a:srgbClr val="FFFFFF"/>
                </a:solidFill>
                <a:latin typeface="IBM Plex Sans Condensed"/>
                <a:ea typeface="IBM Plex Sans Condensed"/>
                <a:cs typeface="IBM Plex Sans Condensed"/>
                <a:sym typeface="IBM Plex Sans Condensed"/>
              </a:rPr>
              <a:t>Twijfels onderbuikgevoel v.s. bewijs nagaan; hoor/wederhoor</a:t>
            </a:r>
          </a:p>
          <a:p>
            <a:pPr algn="l">
              <a:lnSpc>
                <a:spcPts val="3219"/>
              </a:lnSpc>
            </a:pPr>
            <a:endParaRPr lang="en-US" sz="2299" spc="114">
              <a:solidFill>
                <a:srgbClr val="FFFFFF"/>
              </a:solidFill>
              <a:latin typeface="IBM Plex Sans Condensed"/>
              <a:ea typeface="IBM Plex Sans Condensed"/>
              <a:cs typeface="IBM Plex Sans Condensed"/>
              <a:sym typeface="IBM Plex Sans Condensed"/>
            </a:endParaRPr>
          </a:p>
          <a:p>
            <a:pPr marL="496562" lvl="1" indent="-248281" algn="l">
              <a:lnSpc>
                <a:spcPts val="3219"/>
              </a:lnSpc>
              <a:buFont typeface="Arial"/>
              <a:buChar char="•"/>
            </a:pPr>
            <a:r>
              <a:rPr lang="en-US" sz="2299" spc="114">
                <a:solidFill>
                  <a:srgbClr val="FFFFFF"/>
                </a:solidFill>
                <a:latin typeface="IBM Plex Sans Condensed"/>
                <a:ea typeface="IBM Plex Sans Condensed"/>
                <a:cs typeface="IBM Plex Sans Condensed"/>
                <a:sym typeface="IBM Plex Sans Condensed"/>
              </a:rPr>
              <a:t>Goede CRM met hier de mogelijkheid aantekeningen te maken die inzichtelijk zijn voor collega's</a:t>
            </a:r>
          </a:p>
          <a:p>
            <a:pPr algn="l">
              <a:lnSpc>
                <a:spcPts val="3219"/>
              </a:lnSpc>
            </a:pPr>
            <a:endParaRPr lang="en-US" sz="2299" spc="114">
              <a:solidFill>
                <a:srgbClr val="FFFFFF"/>
              </a:solidFill>
              <a:latin typeface="IBM Plex Sans Condensed"/>
              <a:ea typeface="IBM Plex Sans Condensed"/>
              <a:cs typeface="IBM Plex Sans Condensed"/>
              <a:sym typeface="IBM Plex Sans Condensed"/>
            </a:endParaRPr>
          </a:p>
          <a:p>
            <a:pPr algn="l">
              <a:lnSpc>
                <a:spcPts val="3219"/>
              </a:lnSpc>
            </a:pPr>
            <a:endParaRPr lang="en-US" sz="2299" spc="114">
              <a:solidFill>
                <a:srgbClr val="FFFFFF"/>
              </a:solidFill>
              <a:latin typeface="IBM Plex Sans Condensed"/>
              <a:ea typeface="IBM Plex Sans Condensed"/>
              <a:cs typeface="IBM Plex Sans Condensed"/>
              <a:sym typeface="IBM Plex Sans Condensed"/>
            </a:endParaRPr>
          </a:p>
          <a:p>
            <a:pPr algn="l">
              <a:lnSpc>
                <a:spcPts val="3219"/>
              </a:lnSpc>
            </a:pPr>
            <a:endParaRPr lang="en-US" sz="2299" spc="114">
              <a:solidFill>
                <a:srgbClr val="FFFFFF"/>
              </a:solidFill>
              <a:latin typeface="IBM Plex Sans Condensed"/>
              <a:ea typeface="IBM Plex Sans Condensed"/>
              <a:cs typeface="IBM Plex Sans Condensed"/>
              <a:sym typeface="IBM Plex Sans Condensed"/>
            </a:endParaRPr>
          </a:p>
          <a:p>
            <a:pPr marL="0" lvl="0" indent="0" algn="l">
              <a:lnSpc>
                <a:spcPts val="3219"/>
              </a:lnSpc>
              <a:spcBef>
                <a:spcPct val="0"/>
              </a:spcBef>
            </a:pPr>
            <a:endParaRPr lang="en-US" sz="2299" spc="114">
              <a:solidFill>
                <a:srgbClr val="FFFFFF"/>
              </a:solidFill>
              <a:latin typeface="IBM Plex Sans Condensed"/>
              <a:ea typeface="IBM Plex Sans Condensed"/>
              <a:cs typeface="IBM Plex Sans Condensed"/>
              <a:sym typeface="IBM Plex Sans Condense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463</Words>
  <Application>Microsoft Office PowerPoint</Application>
  <PresentationFormat>Aangepast</PresentationFormat>
  <Paragraphs>84</Paragraphs>
  <Slides>10</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10</vt:i4>
      </vt:variant>
    </vt:vector>
  </HeadingPairs>
  <TitlesOfParts>
    <vt:vector size="16" baseType="lpstr">
      <vt:lpstr>IBM Plex Sans Condensed</vt:lpstr>
      <vt:lpstr>Calibri</vt:lpstr>
      <vt:lpstr>Arial</vt:lpstr>
      <vt:lpstr>IBM Plex Sans Condensed Bold</vt:lpstr>
      <vt:lpstr>Tek Tall Arabic</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en Diploma Fraude</dc:title>
  <dc:creator>Duindam, Dorien</dc:creator>
  <cp:lastModifiedBy>Visser, Lonneke</cp:lastModifiedBy>
  <cp:revision>1</cp:revision>
  <dcterms:created xsi:type="dcterms:W3CDTF">2006-08-16T00:00:00Z</dcterms:created>
  <dcterms:modified xsi:type="dcterms:W3CDTF">2026-03-04T13:18:48Z</dcterms:modified>
  <dc:identifier>DAGzyORVpqk</dc:identifier>
</cp:coreProperties>
</file>